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8" r:id="rId2"/>
    <p:sldId id="262" r:id="rId3"/>
    <p:sldId id="263" r:id="rId4"/>
    <p:sldId id="281" r:id="rId5"/>
    <p:sldId id="280" r:id="rId6"/>
    <p:sldId id="273" r:id="rId7"/>
    <p:sldId id="274" r:id="rId8"/>
    <p:sldId id="264" r:id="rId9"/>
    <p:sldId id="275" r:id="rId10"/>
    <p:sldId id="265" r:id="rId11"/>
    <p:sldId id="266" r:id="rId12"/>
    <p:sldId id="271" r:id="rId13"/>
    <p:sldId id="283" r:id="rId14"/>
    <p:sldId id="278" r:id="rId15"/>
    <p:sldId id="276" r:id="rId16"/>
    <p:sldId id="277" r:id="rId17"/>
    <p:sldId id="268" r:id="rId18"/>
    <p:sldId id="267" r:id="rId19"/>
    <p:sldId id="284" r:id="rId20"/>
    <p:sldId id="285" r:id="rId21"/>
    <p:sldId id="269" r:id="rId22"/>
    <p:sldId id="282" r:id="rId2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2787"/>
    <p:restoredTop sz="90929"/>
  </p:normalViewPr>
  <p:slideViewPr>
    <p:cSldViewPr>
      <p:cViewPr varScale="1">
        <p:scale>
          <a:sx n="44" d="100"/>
          <a:sy n="44" d="100"/>
        </p:scale>
        <p:origin x="-29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3342"/>
    </p:cViewPr>
  </p:notesTextViewPr>
  <p:sorterViewPr>
    <p:cViewPr>
      <p:scale>
        <a:sx n="66" d="100"/>
        <a:sy n="66" d="100"/>
      </p:scale>
      <p:origin x="0" y="0"/>
    </p:cViewPr>
  </p:sorterViewPr>
  <p:notesViewPr>
    <p:cSldViewPr>
      <p:cViewPr varScale="1">
        <p:scale>
          <a:sx n="80" d="100"/>
          <a:sy n="80" d="100"/>
        </p:scale>
        <p:origin x="-1962"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2C5AF50-08A5-456E-9BFC-DABB2000299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6ECD05-FD31-4574-9565-D0D4382676FA}" type="slidenum">
              <a:rPr lang="en-US"/>
              <a:pPr/>
              <a:t>1</a:t>
            </a:fld>
            <a:endParaRPr lang="en-US"/>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r>
              <a:rPr lang="en-US"/>
              <a:t>Good Morning!  Our lesson today comes from Deut. 6:1-9, a section of scripture very important to the Jews and us.  It is known from by the Hebrew, Shema—Hear.  I am told that in some copies of the scripture, Deut 6:4 &amp; 5 are set apart with special markings.  I will now read the passage for your hearing. (Read Deut 6:1-9)  </a:t>
            </a:r>
          </a:p>
          <a:p>
            <a:endParaRPr lang="en-US"/>
          </a:p>
          <a:p>
            <a:r>
              <a:rPr lang="en-US"/>
              <a:t>(Advance Slide)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78ACDE-782D-4070-9459-502E9933F357}" type="slidenum">
              <a:rPr lang="en-US"/>
              <a:pPr/>
              <a:t>10</a:t>
            </a:fld>
            <a:endParaRPr lang="en-US"/>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xfrm>
            <a:off x="0" y="4343400"/>
            <a:ext cx="6858000" cy="4114800"/>
          </a:xfrm>
        </p:spPr>
        <p:txBody>
          <a:bodyPr/>
          <a:lstStyle/>
          <a:p>
            <a:r>
              <a:rPr lang="en-US"/>
              <a:t>	</a:t>
            </a:r>
            <a:r>
              <a:rPr lang="en-US" sz="1000">
                <a:latin typeface="Arial Narrow" pitchFamily="34" charset="0"/>
              </a:rPr>
              <a:t>This section, verses 4-5 is known as the Shema, Hear.  In this section it says, love God with all your heart, soul, and strength.  When we read it this verse in the New Testament from the lips of Jesus, he adds, with all your heart, soul, mind and strength.  The idea of mind is added because of Greek thought. They broke the person down into different categories than the Hebrews.  “Categories” is a little misleading since these are not supposed to be discrete entities, but represent the whole of the person.</a:t>
            </a:r>
          </a:p>
          <a:p>
            <a:r>
              <a:rPr lang="en-US" sz="1000">
                <a:latin typeface="Arial Narrow" pitchFamily="34" charset="0"/>
              </a:rPr>
              <a:t>	Often, when the Hebrews wrote this section, they would part a mark at the beginning of verse four and one at the end of verse five.  When I take notes in some of my books, I often use the same procedure.  I make marks to show the beginning and ending of important sections. This showed the fundamental importance that they placed on this passage.</a:t>
            </a:r>
          </a:p>
          <a:p>
            <a:r>
              <a:rPr lang="en-US" sz="1000">
                <a:latin typeface="Arial Narrow" pitchFamily="34" charset="0"/>
              </a:rPr>
              <a:t>	This could be called the Jewish confession of faith.  There were three main scriptures that were used to summarize the Hebrew religion.  The first was our scripture today, Deuteronomy 6, the second from Deuteronomy 11:13-21 and the third in Numbers 15.</a:t>
            </a:r>
          </a:p>
          <a:p>
            <a:endParaRPr lang="en-US" sz="1000">
              <a:latin typeface="Arial Narrow" pitchFamily="34" charset="0"/>
            </a:endParaRPr>
          </a:p>
          <a:p>
            <a:r>
              <a:rPr lang="en-US" sz="1000">
                <a:latin typeface="Arial Narrow" pitchFamily="34" charset="0"/>
              </a:rPr>
              <a:t>	Deut 11 states, (13) So if you faithfully obey the commands I am giving you today—to love the LORD your God and to serve him with all your heart and with all your soul— </a:t>
            </a:r>
            <a:r>
              <a:rPr lang="en-US" sz="1000" baseline="30000">
                <a:latin typeface="Arial Narrow" pitchFamily="34" charset="0"/>
              </a:rPr>
              <a:t> 14 </a:t>
            </a:r>
            <a:r>
              <a:rPr lang="en-US" sz="1000">
                <a:latin typeface="Arial Narrow" pitchFamily="34" charset="0"/>
              </a:rPr>
              <a:t>then I will send rain on your land in its season, both autumn and spring rains, so that you may gather in your grain, new wine and oil. </a:t>
            </a:r>
            <a:r>
              <a:rPr lang="en-US" sz="1000" baseline="30000">
                <a:latin typeface="Arial Narrow" pitchFamily="34" charset="0"/>
              </a:rPr>
              <a:t> 15 </a:t>
            </a:r>
            <a:r>
              <a:rPr lang="en-US" sz="1000">
                <a:latin typeface="Arial Narrow" pitchFamily="34" charset="0"/>
              </a:rPr>
              <a:t>I will provide grass in the fields for your cattle, and you will eat and be satisfied. </a:t>
            </a:r>
          </a:p>
          <a:p>
            <a:r>
              <a:rPr lang="en-US" sz="1000" baseline="30000">
                <a:latin typeface="Arial Narrow" pitchFamily="34" charset="0"/>
              </a:rPr>
              <a:t>	</a:t>
            </a:r>
            <a:r>
              <a:rPr lang="en-US" sz="1000">
                <a:latin typeface="Arial Narrow" pitchFamily="34" charset="0"/>
              </a:rPr>
              <a:t> 16</a:t>
            </a:r>
            <a:r>
              <a:rPr lang="en-US" sz="1000" baseline="30000">
                <a:latin typeface="Arial Narrow" pitchFamily="34" charset="0"/>
              </a:rPr>
              <a:t> </a:t>
            </a:r>
            <a:r>
              <a:rPr lang="en-US" sz="1000">
                <a:latin typeface="Arial Narrow" pitchFamily="34" charset="0"/>
              </a:rPr>
              <a:t>Be careful, or you will be enticed to turn away and worship other gods and bow down to them. </a:t>
            </a:r>
            <a:r>
              <a:rPr lang="en-US" sz="1000" baseline="30000">
                <a:latin typeface="Arial Narrow" pitchFamily="34" charset="0"/>
              </a:rPr>
              <a:t> 17 </a:t>
            </a:r>
            <a:r>
              <a:rPr lang="en-US" sz="1000">
                <a:latin typeface="Arial Narrow" pitchFamily="34" charset="0"/>
              </a:rPr>
              <a:t>Then the LORD’s anger will burn against you, and he will shut the heavens so that it will not rain and the ground will yield no produce, and you will soon perish from the good land the LORD is giving you. </a:t>
            </a:r>
            <a:r>
              <a:rPr lang="en-US" sz="1000" baseline="30000">
                <a:latin typeface="Arial Narrow" pitchFamily="34" charset="0"/>
              </a:rPr>
              <a:t> 18 </a:t>
            </a:r>
            <a:r>
              <a:rPr lang="en-US" sz="1000">
                <a:latin typeface="Arial Narrow" pitchFamily="34" charset="0"/>
              </a:rPr>
              <a:t>Fix these words of mine in your hearts and minds; tie them as symbols on your hands and bind them on your foreheads. </a:t>
            </a:r>
            <a:r>
              <a:rPr lang="en-US" sz="1000" baseline="30000">
                <a:latin typeface="Arial Narrow" pitchFamily="34" charset="0"/>
              </a:rPr>
              <a:t> 19 </a:t>
            </a:r>
            <a:r>
              <a:rPr lang="en-US" sz="1000">
                <a:latin typeface="Arial Narrow" pitchFamily="34" charset="0"/>
              </a:rPr>
              <a:t>Teach them to your children, talking about them when you sit at home and when you walk along the road, when you lie down and when you get up. </a:t>
            </a:r>
            <a:r>
              <a:rPr lang="en-US" sz="1000" baseline="30000">
                <a:latin typeface="Arial Narrow" pitchFamily="34" charset="0"/>
              </a:rPr>
              <a:t> 20 </a:t>
            </a:r>
            <a:r>
              <a:rPr lang="en-US" sz="1000">
                <a:latin typeface="Arial Narrow" pitchFamily="34" charset="0"/>
              </a:rPr>
              <a:t>Write them on the doorframes of your houses and on your gates, </a:t>
            </a:r>
            <a:r>
              <a:rPr lang="en-US" sz="1000" baseline="30000">
                <a:latin typeface="Arial Narrow" pitchFamily="34" charset="0"/>
              </a:rPr>
              <a:t> 21 </a:t>
            </a:r>
            <a:r>
              <a:rPr lang="en-US" sz="1000">
                <a:latin typeface="Arial Narrow" pitchFamily="34" charset="0"/>
              </a:rPr>
              <a:t>so that your days and the days of your children may be many in the land that the LORD swore to give your forefathers, as many as the days that the heavens are above the earth. The second passage repeats the instruction to teach one’s children about God.</a:t>
            </a:r>
          </a:p>
          <a:p>
            <a:endParaRPr lang="en-US" sz="1000">
              <a:latin typeface="Arial Narrow" pitchFamily="34" charset="0"/>
            </a:endParaRPr>
          </a:p>
          <a:p>
            <a:r>
              <a:rPr lang="en-US" sz="1000">
                <a:latin typeface="Arial Narrow" pitchFamily="34" charset="0"/>
              </a:rPr>
              <a:t>	Numbers 15 says, </a:t>
            </a:r>
            <a:r>
              <a:rPr lang="en-US" sz="1000" baseline="30000">
                <a:latin typeface="Arial Narrow" pitchFamily="34" charset="0"/>
              </a:rPr>
              <a:t>37 </a:t>
            </a:r>
            <a:r>
              <a:rPr lang="en-US" sz="1000">
                <a:latin typeface="Arial Narrow" pitchFamily="34" charset="0"/>
              </a:rPr>
              <a:t>The LORD said to Moses, </a:t>
            </a:r>
            <a:r>
              <a:rPr lang="en-US" sz="1000" baseline="30000">
                <a:latin typeface="Arial Narrow" pitchFamily="34" charset="0"/>
              </a:rPr>
              <a:t> 38 </a:t>
            </a:r>
            <a:r>
              <a:rPr lang="en-US" sz="1000">
                <a:latin typeface="Arial Narrow" pitchFamily="34" charset="0"/>
              </a:rPr>
              <a:t>“Speak to the Israelites and say to them: ‘Throughout the generations to come you are to make tassels on the corners of your garments, with a blue cord on each tassel. </a:t>
            </a:r>
            <a:r>
              <a:rPr lang="en-US" sz="1000" baseline="30000">
                <a:latin typeface="Arial Narrow" pitchFamily="34" charset="0"/>
              </a:rPr>
              <a:t> 39 </a:t>
            </a:r>
            <a:r>
              <a:rPr lang="en-US" sz="1000">
                <a:latin typeface="Arial Narrow" pitchFamily="34" charset="0"/>
              </a:rPr>
              <a:t>You will have these tassels to look at and so you will remember all the commands of the LORD, that you may obey them and not prostitute yourselves by going after the lusts of your own hearts and eyes. </a:t>
            </a:r>
            <a:r>
              <a:rPr lang="en-US" sz="1000" baseline="30000">
                <a:latin typeface="Arial Narrow" pitchFamily="34" charset="0"/>
              </a:rPr>
              <a:t> 40 </a:t>
            </a:r>
            <a:r>
              <a:rPr lang="en-US" sz="1000">
                <a:latin typeface="Arial Narrow" pitchFamily="34" charset="0"/>
              </a:rPr>
              <a:t>Then you will remember to obey all my commands and will be consecrated to your God. </a:t>
            </a:r>
            <a:r>
              <a:rPr lang="en-US" sz="1000" baseline="30000">
                <a:latin typeface="Arial Narrow" pitchFamily="34" charset="0"/>
              </a:rPr>
              <a:t> 41 </a:t>
            </a:r>
            <a:r>
              <a:rPr lang="en-US" sz="1000">
                <a:latin typeface="Arial Narrow" pitchFamily="34" charset="0"/>
              </a:rPr>
              <a:t>I am the LORD your God, who brought you out of Egypt to be your God. I am the LORD your God.’” (Advance slide)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7D53D9-2489-41B4-9329-0AD8DABF6711}" type="slidenum">
              <a:rPr lang="en-US"/>
              <a:pPr/>
              <a:t>11</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xfrm>
            <a:off x="0" y="4343400"/>
            <a:ext cx="6858000" cy="4114800"/>
          </a:xfrm>
        </p:spPr>
        <p:txBody>
          <a:bodyPr/>
          <a:lstStyle/>
          <a:p>
            <a:r>
              <a:rPr lang="en-US"/>
              <a:t>	We must remember the background of the ten commandments given in the previous section, Deuteronomy 5. God declares an exclusive position.  I and I alone am to be your God.  </a:t>
            </a:r>
          </a:p>
          <a:p>
            <a:endParaRPr lang="en-US"/>
          </a:p>
          <a:p>
            <a:r>
              <a:rPr lang="en-US"/>
              <a:t>	This does not play well in our post-modern, pluralistic world, but it is what God declares.   One might note that our world is one in which pluralism reigns and the world acknowledges many God.  If, however, you will remember, that is exactly the kind of world that existed in the day that this original passage was given.  The people in Israel’s day worshipped a plurality of Gods.  God declares that he is the one God and we are to worship and serve him.</a:t>
            </a:r>
          </a:p>
          <a:p>
            <a:endParaRPr lang="en-US"/>
          </a:p>
          <a:p>
            <a:r>
              <a:rPr lang="en-US"/>
              <a:t>	Let me tell you how harsh this sounds to our world today.  Suppose you went to the supermarket and turned down the cereal isle.  When you turned the corner, every box looked exactly alike.  They had only one kind of cereal—Wheaties!  We would begin to howl!!  I’m not shopping here any more.  This is just un-American!  It is my right to choose! I demand a choice—really many choices.  Consumers in our world demand choices—even when it comes to God.  But God does not offer a multi-choice position. How can that be?  Constitutionally, it is a good thing to be able to worship God in the way you want to.  But Biblically, we must worship as God has instructed.</a:t>
            </a:r>
          </a:p>
          <a:p>
            <a:endParaRPr lang="en-US"/>
          </a:p>
          <a:p>
            <a:r>
              <a:rPr lang="en-US"/>
              <a:t>	Let’s consider it from another angle.  A man comes home and says that he has decided that he shouldn’t stay with his wife.  There are a lot of women around and he loves them all.  I’m tired of this exclusive possition. It is just too restrictive---Mamma just won’t buy it.  Our relationship to God is similar to marriage.  We just don’t want to share.  It is a monogamist position.God is a singular God.  He is not a pluralistic God.  Our pluralistic world must be instructed that God is a singular jealous God.</a:t>
            </a:r>
            <a:br>
              <a:rPr lang="en-US"/>
            </a:b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5B3171-F4FF-4CDD-B77B-5FEEAA7A98B4}" type="slidenum">
              <a:rPr lang="en-US"/>
              <a:pPr/>
              <a:t>12</a:t>
            </a:fld>
            <a:endParaRPr lang="en-US"/>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r>
              <a:rPr lang="en-US"/>
              <a:t>	The account of Elijah and the prophets of Baal (1 Kings 18) shows that God is the unique God of the universe.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5B3171-F4FF-4CDD-B77B-5FEEAA7A98B4}" type="slidenum">
              <a:rPr lang="en-US"/>
              <a:pPr/>
              <a:t>13</a:t>
            </a:fld>
            <a:endParaRPr lang="en-US"/>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r>
              <a:rPr lang="en-US"/>
              <a:t>	The account of Elijah and the prophets of Baal (1 Kings 18) shows that God is the unique God of the universe.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FAFD40-1A67-45AE-9E26-D3D509F72AAB}" type="slidenum">
              <a:rPr lang="en-US"/>
              <a:pPr/>
              <a:t>14</a:t>
            </a:fld>
            <a:endParaRPr lang="en-US"/>
          </a:p>
        </p:txBody>
      </p:sp>
      <p:sp>
        <p:nvSpPr>
          <p:cNvPr id="4710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710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t>	Remember Jesus version of this passage.  </a:t>
            </a:r>
            <a:r>
              <a:rPr lang="en-US" i="1"/>
              <a:t>In Mark 12:28: One of the teachers of the law came and heard them debating. Noticing that Jesus had given them a good answer, he asked him, “Of all the commandments, which is the most important?” </a:t>
            </a:r>
            <a:br>
              <a:rPr lang="en-US" i="1"/>
            </a:br>
            <a:r>
              <a:rPr lang="en-US" i="1"/>
              <a:t>29 “The most important one,” answered Jesus, “is this: ‘Hear, O Israel, the Lord our God, the Lord is one.  30 Love the Lord your God with all your heart and with all your soul and with all your mind and with all your strength.’  31 The second is this: ‘Love your neighbor as yourself.’ There is no commandment greater than these.” </a:t>
            </a:r>
            <a:br>
              <a:rPr lang="en-US" i="1"/>
            </a:br>
            <a:r>
              <a:rPr lang="en-US" i="1"/>
              <a:t>32 “Well said, teacher,” the man replied. “You are right in saying that God is one and there is no other but him.  33 To love him with all your heart, with all your understanding and with all your strength, and to love your neighbor as yourself is more important than all burnt offerings and sacrifices.” </a:t>
            </a:r>
            <a:br>
              <a:rPr lang="en-US" i="1"/>
            </a:br>
            <a:r>
              <a:rPr lang="en-US" i="1"/>
              <a:t>34 When Jesus saw that he had answered wisely, he said to him, “You are not far from the kingdom of God.” And from then on no one dared ask him any more questions. </a:t>
            </a:r>
            <a:br>
              <a:rPr lang="en-US" i="1"/>
            </a:br>
            <a:endParaRPr lang="en-US" i="1"/>
          </a:p>
          <a:p>
            <a:r>
              <a:rPr lang="en-US"/>
              <a:t>	In the century before Jesus’ day the Rabbis sought to teach the law while standing on one foot.  That would shorten my sermons considerably.  Jesus repeats this passage as THE central command of all the Old Testament.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3DA772-EDDA-4E17-943D-D92EC1542AAE}" type="slidenum">
              <a:rPr lang="en-US"/>
              <a:pPr/>
              <a:t>15</a:t>
            </a:fld>
            <a:endParaRPr lang="en-US"/>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r>
              <a:rPr lang="en-US" i="1"/>
              <a:t>6 These commandments that I give you today are to be upon your hearts.  7 Impress them on your children. Talk about them when you sit at home and when you walk along the road, when you lie down and when you get up.</a:t>
            </a:r>
            <a:r>
              <a:rPr lang="en-US"/>
              <a:t>  </a:t>
            </a:r>
          </a:p>
          <a:p>
            <a:endParaRPr lang="en-US"/>
          </a:p>
          <a:p>
            <a:r>
              <a:rPr lang="en-US"/>
              <a:t>	This passage does </a:t>
            </a:r>
            <a:r>
              <a:rPr lang="en-US" u="sng"/>
              <a:t>not</a:t>
            </a:r>
            <a:r>
              <a:rPr lang="en-US"/>
              <a:t> say, “Take your kids to the synagogue on the Sabbath day.”  It does not say, take your kids to Sunday School and drop them off.  It does say that we are to teach them continually about the word of God.</a:t>
            </a:r>
          </a:p>
          <a:p>
            <a:endParaRPr lang="en-US"/>
          </a:p>
          <a:p>
            <a:r>
              <a:rPr lang="en-US"/>
              <a:t>	The faithful Jew would say these words as a sort of minimum prayer in morning and evening.  Start and end the day by meeting the minimum of remembering God when you lie down and get up. </a:t>
            </a:r>
          </a:p>
          <a:p>
            <a:endParaRPr lang="en-US"/>
          </a:p>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45479E-7042-4222-85A5-3A4B225481EE}" type="slidenum">
              <a:rPr lang="en-US"/>
              <a:pPr/>
              <a:t>16</a:t>
            </a:fld>
            <a:endParaRPr lang="en-US"/>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5257B4-574E-492E-897A-F266BE3AFA59}" type="slidenum">
              <a:rPr lang="en-US"/>
              <a:pPr/>
              <a:t>17</a:t>
            </a:fld>
            <a:endParaRPr lang="en-US"/>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r>
              <a:rPr lang="en-US"/>
              <a:t>	A good picture to illustrate this would be a picture of the family travelling down the road in the mini-van.  When do children want to talk about these kind of religious things?  They ask questions in the car on the way to soccer practice. We have a captive audience in them and they have a captive audience in us (If we are not overcome be the radio or video games). It is a great time to talk.</a:t>
            </a:r>
          </a:p>
          <a:p>
            <a:r>
              <a:rPr lang="en-US"/>
              <a:t>	When do kids want to ask questions? Right before we go to bed.  Before we tuck them in, they say, Dad, I want to ask you a question. I have fallen for this trick more than once, but it is a great opportunity to stay up a few minutes late and talk about some important matters.</a:t>
            </a:r>
          </a:p>
          <a:p>
            <a:r>
              <a:rPr lang="en-US"/>
              <a:t>	When you are in the store and you have a chance to demonstrate honesty in front of your children, you are teaching them these truths.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3F4213-C320-47CD-962F-B190576EBA98}" type="slidenum">
              <a:rPr lang="en-US"/>
              <a:pPr/>
              <a:t>18</a:t>
            </a:fld>
            <a:endParaRPr lang="en-US"/>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p:txBody>
          <a:bodyPr/>
          <a:lstStyle/>
          <a:p>
            <a:r>
              <a:rPr lang="en-US"/>
              <a:t>	The order is, We are to learn these concepts.  Then we are to teach our children.  Then we are to teach others.  This brings us to the final point of the lesson,  (advance slide) </a:t>
            </a:r>
            <a:br>
              <a:rPr lang="en-US"/>
            </a:br>
            <a:endParaRPr lang="en-US"/>
          </a:p>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3F4213-C320-47CD-962F-B190576EBA98}" type="slidenum">
              <a:rPr lang="en-US"/>
              <a:pPr/>
              <a:t>19</a:t>
            </a:fld>
            <a:endParaRPr lang="en-US"/>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p:txBody>
          <a:bodyPr/>
          <a:lstStyle/>
          <a:p>
            <a:r>
              <a:rPr lang="en-US"/>
              <a:t>	The order is, We are to learn these concepts.  Then we are to teach our children.  Then we are to teach others.  This brings us to the final point of the lesson,  (advance slide) </a:t>
            </a:r>
            <a:br>
              <a:rPr lang="en-US"/>
            </a:br>
            <a:endParaRPr lang="en-US"/>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1484F-1F7E-41CD-B2F8-C99B983338D8}" type="slidenum">
              <a:rPr lang="en-US"/>
              <a:pPr/>
              <a:t>2</a:t>
            </a:fld>
            <a:endParaRPr lang="en-US"/>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r>
              <a:rPr lang="en-US"/>
              <a:t>Today, I have divided my remarks in to three sections:  1.)The remarks  2.) Part 2: One God. And Part 3:  Teach your children well.  The first introduces the command, the second part is the heart of the matter and the third part calls for application in our lives.  (Advance Slide)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3F4213-C320-47CD-962F-B190576EBA98}" type="slidenum">
              <a:rPr lang="en-US"/>
              <a:pPr/>
              <a:t>20</a:t>
            </a:fld>
            <a:endParaRPr lang="en-US"/>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p:txBody>
          <a:bodyPr/>
          <a:lstStyle/>
          <a:p>
            <a:r>
              <a:rPr lang="en-US"/>
              <a:t>	The order is, We are to learn these concepts.  Then we are to teach our children.  Then we are to teach others.  This brings us to the final point of the lesson,  (advance slide) </a:t>
            </a:r>
            <a:br>
              <a:rPr lang="en-US"/>
            </a:br>
            <a:endParaRPr lang="en-US"/>
          </a:p>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FBCED8-588F-46EA-81B0-67E86897F7BD}" type="slidenum">
              <a:rPr lang="en-US"/>
              <a:pPr/>
              <a:t>21</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r>
              <a:rPr lang="en-US" b="1"/>
              <a:t>	</a:t>
            </a:r>
            <a:r>
              <a:rPr lang="en-US"/>
              <a:t>The idea that there is only one God is not the most popular idea in the world today.  Remember, </a:t>
            </a:r>
            <a:r>
              <a:rPr lang="en-US" i="1"/>
              <a:t>The faith is one generation from extinction</a:t>
            </a:r>
            <a:r>
              <a:rPr lang="en-US"/>
              <a:t>.  If we fail to teach our children the truths about God.  Apostasy will result within one generation. It is a responsibility we must take seriously.</a:t>
            </a:r>
          </a:p>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FBCED8-588F-46EA-81B0-67E86897F7BD}" type="slidenum">
              <a:rPr lang="en-US"/>
              <a:pPr/>
              <a:t>22</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r>
              <a:rPr lang="en-US" b="1"/>
              <a:t>	</a:t>
            </a:r>
            <a:r>
              <a:rPr lang="en-US"/>
              <a:t>The idea that there is only one God is not the most popular idea in the world today.  Remember, </a:t>
            </a:r>
            <a:r>
              <a:rPr lang="en-US" i="1"/>
              <a:t>The faith is one generation from extinction</a:t>
            </a:r>
            <a:r>
              <a:rPr lang="en-US"/>
              <a:t>.  If we fail to teach our children the truths about God.  Apostasy will result within one generation. It is a responsibility we must take seriously.</a:t>
            </a:r>
          </a:p>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79F4F4-EC48-4427-8F6B-AF6B0B0FBD11}" type="slidenum">
              <a:rPr lang="en-US"/>
              <a:pPr/>
              <a:t>3</a:t>
            </a:fld>
            <a:endParaRPr lang="en-US"/>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r>
              <a:rPr lang="en-US" dirty="0"/>
              <a:t>	Like most texts it is important to look at the context in order to understand the passage, particularly Deut 1-5.  Moses recounts their history since Egypt, telling the people at God’s instructions that they are to worship and remember God.  </a:t>
            </a:r>
          </a:p>
          <a:p>
            <a:r>
              <a:rPr lang="en-US" dirty="0"/>
              <a:t>	When we look at why God is allowed to give these instructions, it is help to remember the commands in the context of covenant. Fresh on their minds are all the things that  God has done for them.  They had rejected the direction of God, and He had led them to wander for forty years in the wilderness.  God had continued in his love for them.  Moses has just been to the mountain and been with God. The people have seen the awesome appearances of God on Mt. Sinai. In Deuteronomy 5, Moses states,  </a:t>
            </a:r>
            <a:r>
              <a:rPr lang="en-US" i="1" baseline="30000" dirty="0"/>
              <a:t>4 </a:t>
            </a:r>
            <a:r>
              <a:rPr lang="en-US" i="1" dirty="0"/>
              <a:t>The LORD spoke to you face to face out of the fire on the mountain. </a:t>
            </a:r>
            <a:r>
              <a:rPr lang="en-US" i="1" baseline="30000" dirty="0"/>
              <a:t> 5 </a:t>
            </a:r>
            <a:r>
              <a:rPr lang="en-US" i="1" dirty="0"/>
              <a:t>(At that time I stood between the LORD and you to declare to you the word of the LORD, because you were afraid of the fire and did not go up the mountain.)</a:t>
            </a:r>
            <a:r>
              <a:rPr lang="en-US" dirty="0"/>
              <a:t>  </a:t>
            </a:r>
          </a:p>
          <a:p>
            <a:r>
              <a:rPr lang="en-US" dirty="0"/>
              <a:t>	</a:t>
            </a:r>
          </a:p>
          <a:p>
            <a:r>
              <a:rPr lang="en-US" dirty="0"/>
              <a:t>	I don’t know what is the most awesome appearance of the presence of God.  Perhaps a beautiful view from the top of a beautiful mountain.  Perhaps a view of the ocean.  Maybe it would be in a more powerful form, a tornado, a hurricane, or my favorite, an awesome lighting storm.  We need to remember that when we experience some true manifestation of the power of God, there is a healthy element of fear.   Some friends and I were discussing “the good old days.”  Several quickly said, “I’m not giving up air conditioning.”  I, too, love my air conditioning.  However much I love all the benefits that come from the harnessing of electricity, I must quickly admit, I’m afraid of electricity.  I love my clothes dryer, but when I unplug it I show a healthy respect from  the  220 volt power line.  When I work on one, I do it very carefully.  I think this analogy tells us some what about God.  God is helpful and loving; He wants the best for us.  But we should have a healthy fear for His awesome power.  God tells Moses, remind the people that I have chosen you to be my people.  </a:t>
            </a:r>
          </a:p>
          <a:p>
            <a:endParaRPr lang="en-US" dirty="0"/>
          </a:p>
          <a:p>
            <a:r>
              <a:rPr lang="en-US" dirty="0"/>
              <a:t>	In other words, there is a special relationship between God and His people.  God has done many things for them and He has the right to reach out to them and tell them to remember Him.  It is summed up in the oft repeated phrase, I will be your God and you will be my people.  When we consider the exclusivity the God demands, remember His great love for Him.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79F4F4-EC48-4427-8F6B-AF6B0B0FBD11}" type="slidenum">
              <a:rPr lang="en-US"/>
              <a:pPr/>
              <a:t>4</a:t>
            </a:fld>
            <a:endParaRPr lang="en-US"/>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r>
              <a:rPr lang="en-US"/>
              <a:t>	Like most texts it is important to look at the context in order to understand the passage, particularly Deut 1-5.  Moses recounts their history since Egypt, telling the people at God’s instructions that they are to worship and remember God.  </a:t>
            </a:r>
          </a:p>
          <a:p>
            <a:r>
              <a:rPr lang="en-US"/>
              <a:t>	When we look at why God is allowed to give these instructions, it is help to remember the commands in the context of covenant. Fresh on their minds are all the things that  God has done for them.  They had rejected the direction of God, and He had led them to wander for forty years in the wilderness.  God had continued in his love for them.  Moses has just been to the mountain and been with God. The people have seen the awesome appearances of God on Mt. Sinai. In Deuteronomy 5, Moses states,  </a:t>
            </a:r>
            <a:r>
              <a:rPr lang="en-US" i="1" baseline="30000"/>
              <a:t>4 </a:t>
            </a:r>
            <a:r>
              <a:rPr lang="en-US" i="1"/>
              <a:t>The LORD spoke to you face to face out of the fire on the mountain. </a:t>
            </a:r>
            <a:r>
              <a:rPr lang="en-US" i="1" baseline="30000"/>
              <a:t> 5 </a:t>
            </a:r>
            <a:r>
              <a:rPr lang="en-US" i="1"/>
              <a:t>(At that time I stood between the LORD and you to declare to you the word of the LORD, because you were afraid of the fire and did not go up the mountain.)</a:t>
            </a:r>
            <a:r>
              <a:rPr lang="en-US"/>
              <a:t>  </a:t>
            </a:r>
          </a:p>
          <a:p>
            <a:r>
              <a:rPr lang="en-US"/>
              <a:t>	</a:t>
            </a:r>
          </a:p>
          <a:p>
            <a:r>
              <a:rPr lang="en-US"/>
              <a:t>	I don’t know what is the most awesome appearance of the presence of God.  Perhaps a beautiful view from the top of a beautiful mountain.  Perhaps a view of the ocean.  Maybe it would be in a more powerful form, a tornado, a hurricane, or my favorite, an awesome lighting storm.  We need to remember that when we experience some true manifestation of the power of God, there is a healthy element of fear.   Some friends and I were discussing “the good old days.”  Several quickly said, “I’m not giving up air conditioning.”  I, too, love my air conditioning.  However much I love all the benefits that come from the harnessing of electricity, I must quickly admit, I’m afraid of electricity.  I love my clothes dryer, but when I unplug it I show a healthy respect from  the  220 volt power line.  When I work on one, I do it very carefully.  I think this analogy tells us some what about God.  God is helpful and loving; He wants the best for us.  But we should have a healthy fear for His awesome power.  God tells Moses, remind the people that I have chosen you to be my people.  </a:t>
            </a:r>
          </a:p>
          <a:p>
            <a:endParaRPr lang="en-US"/>
          </a:p>
          <a:p>
            <a:r>
              <a:rPr lang="en-US"/>
              <a:t>	In other words, there is a special relationship between God and His people.  God has done many things for them and He has the right to reach out to them and tell them to remember Him.  It is summed up in the oft repeated phrase, I will be your God and you will be my people.  When we consider the exclusivity the God demands, remember His great love for Him.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4E1176-6F6D-4665-8C01-8464C7D571FC}" type="slidenum">
              <a:rPr lang="en-US"/>
              <a:pPr/>
              <a:t>5</a:t>
            </a:fld>
            <a:endParaRPr lang="en-US"/>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r>
              <a:rPr lang="en-US"/>
              <a:t>	Moses stands in the place of the preacher or proclaimer:  This is the message from God.  </a:t>
            </a:r>
            <a:r>
              <a:rPr lang="en-US" i="1"/>
              <a:t>These are the commands, decrees and laws the LORD your God directed me to teach you to observe in the land that you are crossing the Jordan to possess,  </a:t>
            </a:r>
          </a:p>
          <a:p>
            <a:endParaRPr lang="en-US" i="1"/>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4D4AC0-FAAC-489B-A989-F67DABF2127E}" type="slidenum">
              <a:rPr lang="en-US"/>
              <a:pPr/>
              <a:t>6</a:t>
            </a:fld>
            <a:endParaRPr lang="en-US"/>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r>
              <a:rPr lang="en-US" i="1"/>
              <a:t>2 </a:t>
            </a:r>
            <a:r>
              <a:rPr lang="en-US" b="1" i="1"/>
              <a:t>so that</a:t>
            </a:r>
            <a:r>
              <a:rPr lang="en-US" i="1"/>
              <a:t> you, your children and their children after them may fear the LORD your God as long as you live by keeping all his decrees and commands that I give you, and </a:t>
            </a:r>
            <a:r>
              <a:rPr lang="en-US" b="1" i="1"/>
              <a:t>so that</a:t>
            </a:r>
            <a:r>
              <a:rPr lang="en-US" i="1"/>
              <a:t> you may enjoy long life.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A9D118-8EC3-4C10-8E47-6F46BBCFDE87}" type="slidenum">
              <a:rPr lang="en-US"/>
              <a:pPr/>
              <a:t>7</a:t>
            </a:fld>
            <a:endParaRPr lang="en-US"/>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r>
              <a:rPr lang="en-US" i="1"/>
              <a:t>3 Hear, O Israel, and be careful to obey </a:t>
            </a:r>
            <a:r>
              <a:rPr lang="en-US" b="1" i="1"/>
              <a:t>so that</a:t>
            </a:r>
            <a:r>
              <a:rPr lang="en-US" i="1"/>
              <a:t> it may go well with you and </a:t>
            </a:r>
            <a:r>
              <a:rPr lang="en-US" b="1" i="1"/>
              <a:t>(so) that</a:t>
            </a:r>
            <a:r>
              <a:rPr lang="en-US" i="1"/>
              <a:t> you may increase greatly in a land flowing with milk and honey, just as the LORD, the God of your fathers, promised you.</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DB08E2-0D0C-4724-B4A8-F46471D0C124}" type="slidenum">
              <a:rPr lang="en-US"/>
              <a:pPr/>
              <a:t>8</a:t>
            </a:fld>
            <a:endParaRPr lang="en-US"/>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r>
              <a:rPr lang="en-US"/>
              <a:t>	Notice the four, “so that” phrases. </a:t>
            </a:r>
            <a:r>
              <a:rPr lang="en-US" b="1" i="1"/>
              <a:t>So that</a:t>
            </a:r>
            <a:r>
              <a:rPr lang="en-US"/>
              <a:t> you and your children may fear God. </a:t>
            </a:r>
            <a:r>
              <a:rPr lang="en-US" b="1" i="1"/>
              <a:t>So that</a:t>
            </a:r>
            <a:r>
              <a:rPr lang="en-US"/>
              <a:t> you may enjoy long life. </a:t>
            </a:r>
            <a:r>
              <a:rPr lang="en-US" b="1" i="1"/>
              <a:t>So that</a:t>
            </a:r>
            <a:r>
              <a:rPr lang="en-US"/>
              <a:t> it may go well with you. </a:t>
            </a:r>
            <a:r>
              <a:rPr lang="en-US" b="1" i="1"/>
              <a:t>So that</a:t>
            </a:r>
            <a:r>
              <a:rPr lang="en-US"/>
              <a:t> you may increase greatly. “So that” is a connecting phrase indicating the benefits that will accrue or come from the obedience and remembrance of God.</a:t>
            </a:r>
          </a:p>
          <a:p>
            <a:r>
              <a:rPr lang="en-US"/>
              <a:t>	God tells us things </a:t>
            </a:r>
            <a:r>
              <a:rPr lang="en-US" u="sng"/>
              <a:t>not</a:t>
            </a:r>
            <a:r>
              <a:rPr lang="en-US"/>
              <a:t> to keep us from having fun, but so that good things may happen to us.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E6BFC1-1591-42CD-98F9-D7E70371E45A}" type="slidenum">
              <a:rPr lang="en-US"/>
              <a:pPr/>
              <a:t>9</a:t>
            </a:fld>
            <a:endParaRPr lang="en-US"/>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r>
              <a:rPr lang="en-US" i="1"/>
              <a:t>4 Hear, O Israel: The LORD our God, the LORD is one.  </a:t>
            </a:r>
            <a:br>
              <a:rPr lang="en-US" i="1"/>
            </a:br>
            <a:r>
              <a:rPr lang="en-US" i="1"/>
              <a:t>5 Love the LORD your God with all your heart and with all your soul and with all your strength</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FC1FABD-1FA3-4510-BB0A-9603E9B199A1}" type="slidenum">
              <a:rPr lang="en-US"/>
              <a:pPr/>
              <a:t>‹#›</a:t>
            </a:fld>
            <a:endParaRPr lang="en-US"/>
          </a:p>
        </p:txBody>
      </p:sp>
    </p:spTree>
  </p:cSld>
  <p:clrMapOvr>
    <a:masterClrMapping/>
  </p:clrMapOvr>
  <p:transition spd="med">
    <p:cover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81815C1-E47A-4F95-A499-27C144C2D744}" type="slidenum">
              <a:rPr lang="en-US"/>
              <a:pPr/>
              <a:t>‹#›</a:t>
            </a:fld>
            <a:endParaRPr lang="en-US"/>
          </a:p>
        </p:txBody>
      </p:sp>
    </p:spTree>
  </p:cSld>
  <p:clrMapOvr>
    <a:masterClrMapping/>
  </p:clrMapOvr>
  <p:transition spd="med">
    <p:cover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57C7753-FC7C-49F6-8E21-E8985828EB1E}" type="slidenum">
              <a:rPr lang="en-US"/>
              <a:pPr/>
              <a:t>‹#›</a:t>
            </a:fld>
            <a:endParaRPr lang="en-US"/>
          </a:p>
        </p:txBody>
      </p:sp>
    </p:spTree>
  </p:cSld>
  <p:clrMapOvr>
    <a:masterClrMapping/>
  </p:clrMapOvr>
  <p:transition spd="med">
    <p:cover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47C1405-B7C6-48A9-9EC7-F69F0452D28E}" type="slidenum">
              <a:rPr lang="en-US"/>
              <a:pPr/>
              <a:t>‹#›</a:t>
            </a:fld>
            <a:endParaRPr lang="en-US"/>
          </a:p>
        </p:txBody>
      </p:sp>
    </p:spTree>
  </p:cSld>
  <p:clrMapOvr>
    <a:masterClrMapping/>
  </p:clrMapOvr>
  <p:transition spd="med">
    <p:cover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B3783F0-6E04-496C-BAF8-097970D344F3}" type="slidenum">
              <a:rPr lang="en-US"/>
              <a:pPr/>
              <a:t>‹#›</a:t>
            </a:fld>
            <a:endParaRPr lang="en-US"/>
          </a:p>
        </p:txBody>
      </p:sp>
    </p:spTree>
  </p:cSld>
  <p:clrMapOvr>
    <a:masterClrMapping/>
  </p:clrMapOvr>
  <p:transition spd="med">
    <p:cover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D718369-BB40-4D3E-8C59-7B8FA081DA9A}" type="slidenum">
              <a:rPr lang="en-US"/>
              <a:pPr/>
              <a:t>‹#›</a:t>
            </a:fld>
            <a:endParaRPr lang="en-US"/>
          </a:p>
        </p:txBody>
      </p:sp>
    </p:spTree>
  </p:cSld>
  <p:clrMapOvr>
    <a:masterClrMapping/>
  </p:clrMapOvr>
  <p:transition spd="med">
    <p:cover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553EF2E-5ED2-4BEF-96CE-5486F4CF80AD}" type="slidenum">
              <a:rPr lang="en-US"/>
              <a:pPr/>
              <a:t>‹#›</a:t>
            </a:fld>
            <a:endParaRPr lang="en-US"/>
          </a:p>
        </p:txBody>
      </p:sp>
    </p:spTree>
  </p:cSld>
  <p:clrMapOvr>
    <a:masterClrMapping/>
  </p:clrMapOvr>
  <p:transition spd="med">
    <p:cover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96DFB07-77CA-45B0-844B-0452C4E7FD61}" type="slidenum">
              <a:rPr lang="en-US"/>
              <a:pPr/>
              <a:t>‹#›</a:t>
            </a:fld>
            <a:endParaRPr lang="en-US"/>
          </a:p>
        </p:txBody>
      </p:sp>
    </p:spTree>
  </p:cSld>
  <p:clrMapOvr>
    <a:masterClrMapping/>
  </p:clrMapOvr>
  <p:transition spd="med">
    <p:cover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8DB4FC5-465C-404D-BA56-1C287B2DF9E6}" type="slidenum">
              <a:rPr lang="en-US"/>
              <a:pPr/>
              <a:t>‹#›</a:t>
            </a:fld>
            <a:endParaRPr lang="en-US"/>
          </a:p>
        </p:txBody>
      </p:sp>
    </p:spTree>
  </p:cSld>
  <p:clrMapOvr>
    <a:masterClrMapping/>
  </p:clrMapOvr>
  <p:transition spd="med">
    <p:cover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715A834-B916-4D4D-AE24-F590C8716BED}" type="slidenum">
              <a:rPr lang="en-US"/>
              <a:pPr/>
              <a:t>‹#›</a:t>
            </a:fld>
            <a:endParaRPr lang="en-US"/>
          </a:p>
        </p:txBody>
      </p:sp>
    </p:spTree>
  </p:cSld>
  <p:clrMapOvr>
    <a:masterClrMapping/>
  </p:clrMapOvr>
  <p:transition spd="med">
    <p:cover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5B816C2-0BE5-48B3-AF33-D555CC0F4A35}" type="slidenum">
              <a:rPr lang="en-US"/>
              <a:pPr/>
              <a:t>‹#›</a:t>
            </a:fld>
            <a:endParaRPr lang="en-US"/>
          </a:p>
        </p:txBody>
      </p:sp>
    </p:spTree>
  </p:cSld>
  <p:clrMapOvr>
    <a:masterClrMapping/>
  </p:clrMapOvr>
  <p:transition spd="med">
    <p:cover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a:effectLst/>
        </p:spPr>
      </p:pic>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a:outerShdw dist="53882" dir="2700000" algn="ctr" rotWithShape="0">
              <a:schemeClr val="tx1"/>
            </a:outerShdw>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a:outerShdw dist="35921" dir="2700000" algn="ctr" rotWithShape="0">
              <a:schemeClr val="tx1"/>
            </a:outerShdw>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EEE3219-7E0E-4F12-BF2A-FAB2E22D135F}"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d"/>
  </p:transition>
  <p:txStyles>
    <p:titleStyle>
      <a:lvl1pPr algn="ctr" rtl="0" fontAlgn="base">
        <a:spcBef>
          <a:spcPct val="0"/>
        </a:spcBef>
        <a:spcAft>
          <a:spcPct val="0"/>
        </a:spcAft>
        <a:defRPr sz="5400" b="1">
          <a:solidFill>
            <a:schemeClr val="bg2"/>
          </a:solidFill>
          <a:effectLst>
            <a:outerShdw blurRad="38100" dist="38100" dir="2700000" algn="tl">
              <a:srgbClr val="FFFFFF"/>
            </a:outerShdw>
          </a:effectLst>
          <a:latin typeface="+mj-lt"/>
          <a:ea typeface="+mj-ea"/>
          <a:cs typeface="+mj-cs"/>
        </a:defRPr>
      </a:lvl1pPr>
      <a:lvl2pPr algn="ctr" rtl="0" fontAlgn="base">
        <a:spcBef>
          <a:spcPct val="0"/>
        </a:spcBef>
        <a:spcAft>
          <a:spcPct val="0"/>
        </a:spcAft>
        <a:defRPr sz="5400" b="1">
          <a:solidFill>
            <a:schemeClr val="bg2"/>
          </a:solidFill>
          <a:effectLst>
            <a:outerShdw blurRad="38100" dist="38100" dir="2700000" algn="tl">
              <a:srgbClr val="FFFFFF"/>
            </a:outerShdw>
          </a:effectLst>
          <a:latin typeface="Times New Roman" pitchFamily="18" charset="0"/>
        </a:defRPr>
      </a:lvl2pPr>
      <a:lvl3pPr algn="ctr" rtl="0" fontAlgn="base">
        <a:spcBef>
          <a:spcPct val="0"/>
        </a:spcBef>
        <a:spcAft>
          <a:spcPct val="0"/>
        </a:spcAft>
        <a:defRPr sz="5400" b="1">
          <a:solidFill>
            <a:schemeClr val="bg2"/>
          </a:solidFill>
          <a:effectLst>
            <a:outerShdw blurRad="38100" dist="38100" dir="2700000" algn="tl">
              <a:srgbClr val="FFFFFF"/>
            </a:outerShdw>
          </a:effectLst>
          <a:latin typeface="Times New Roman" pitchFamily="18" charset="0"/>
        </a:defRPr>
      </a:lvl3pPr>
      <a:lvl4pPr algn="ctr" rtl="0" fontAlgn="base">
        <a:spcBef>
          <a:spcPct val="0"/>
        </a:spcBef>
        <a:spcAft>
          <a:spcPct val="0"/>
        </a:spcAft>
        <a:defRPr sz="5400" b="1">
          <a:solidFill>
            <a:schemeClr val="bg2"/>
          </a:solidFill>
          <a:effectLst>
            <a:outerShdw blurRad="38100" dist="38100" dir="2700000" algn="tl">
              <a:srgbClr val="FFFFFF"/>
            </a:outerShdw>
          </a:effectLst>
          <a:latin typeface="Times New Roman" pitchFamily="18" charset="0"/>
        </a:defRPr>
      </a:lvl4pPr>
      <a:lvl5pPr algn="ctr" rtl="0" fontAlgn="base">
        <a:spcBef>
          <a:spcPct val="0"/>
        </a:spcBef>
        <a:spcAft>
          <a:spcPct val="0"/>
        </a:spcAft>
        <a:defRPr sz="5400" b="1">
          <a:solidFill>
            <a:schemeClr val="bg2"/>
          </a:solidFill>
          <a:effectLst>
            <a:outerShdw blurRad="38100" dist="38100" dir="2700000" algn="tl">
              <a:srgbClr val="FFFFFF"/>
            </a:outerShdw>
          </a:effectLst>
          <a:latin typeface="Times New Roman" pitchFamily="18" charset="0"/>
        </a:defRPr>
      </a:lvl5pPr>
      <a:lvl6pPr marL="457200" algn="ctr" rtl="0" fontAlgn="base">
        <a:spcBef>
          <a:spcPct val="0"/>
        </a:spcBef>
        <a:spcAft>
          <a:spcPct val="0"/>
        </a:spcAft>
        <a:defRPr sz="5400" b="1">
          <a:solidFill>
            <a:schemeClr val="bg2"/>
          </a:solidFill>
          <a:effectLst>
            <a:outerShdw blurRad="38100" dist="38100" dir="2700000" algn="tl">
              <a:srgbClr val="FFFFFF"/>
            </a:outerShdw>
          </a:effectLst>
          <a:latin typeface="Times New Roman" pitchFamily="18" charset="0"/>
        </a:defRPr>
      </a:lvl6pPr>
      <a:lvl7pPr marL="914400" algn="ctr" rtl="0" fontAlgn="base">
        <a:spcBef>
          <a:spcPct val="0"/>
        </a:spcBef>
        <a:spcAft>
          <a:spcPct val="0"/>
        </a:spcAft>
        <a:defRPr sz="5400" b="1">
          <a:solidFill>
            <a:schemeClr val="bg2"/>
          </a:solidFill>
          <a:effectLst>
            <a:outerShdw blurRad="38100" dist="38100" dir="2700000" algn="tl">
              <a:srgbClr val="FFFFFF"/>
            </a:outerShdw>
          </a:effectLst>
          <a:latin typeface="Times New Roman" pitchFamily="18" charset="0"/>
        </a:defRPr>
      </a:lvl7pPr>
      <a:lvl8pPr marL="1371600" algn="ctr" rtl="0" fontAlgn="base">
        <a:spcBef>
          <a:spcPct val="0"/>
        </a:spcBef>
        <a:spcAft>
          <a:spcPct val="0"/>
        </a:spcAft>
        <a:defRPr sz="5400" b="1">
          <a:solidFill>
            <a:schemeClr val="bg2"/>
          </a:solidFill>
          <a:effectLst>
            <a:outerShdw blurRad="38100" dist="38100" dir="2700000" algn="tl">
              <a:srgbClr val="FFFFFF"/>
            </a:outerShdw>
          </a:effectLst>
          <a:latin typeface="Times New Roman" pitchFamily="18" charset="0"/>
        </a:defRPr>
      </a:lvl8pPr>
      <a:lvl9pPr marL="1828800" algn="ctr" rtl="0" fontAlgn="base">
        <a:spcBef>
          <a:spcPct val="0"/>
        </a:spcBef>
        <a:spcAft>
          <a:spcPct val="0"/>
        </a:spcAft>
        <a:defRPr sz="5400" b="1">
          <a:solidFill>
            <a:schemeClr val="bg2"/>
          </a:solidFill>
          <a:effectLst>
            <a:outerShdw blurRad="38100" dist="38100" dir="2700000" algn="tl">
              <a:srgbClr val="FFFFFF"/>
            </a:outerShdw>
          </a:effectLst>
          <a:latin typeface="Times New Roman" pitchFamily="18" charset="0"/>
        </a:defRPr>
      </a:lvl9pPr>
    </p:titleStyle>
    <p:bodyStyle>
      <a:lvl1pPr marL="342900" indent="-342900" algn="l" rtl="0" fontAlgn="base">
        <a:spcBef>
          <a:spcPct val="20000"/>
        </a:spcBef>
        <a:spcAft>
          <a:spcPct val="0"/>
        </a:spcAft>
        <a:buChar char="•"/>
        <a:defRPr sz="4400" b="1">
          <a:solidFill>
            <a:srgbClr val="000099"/>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har char="–"/>
        <a:defRPr sz="4000" b="1">
          <a:solidFill>
            <a:srgbClr val="000099"/>
          </a:solidFill>
          <a:effectLst>
            <a:outerShdw blurRad="38100" dist="38100" dir="2700000" algn="tl">
              <a:srgbClr val="000000"/>
            </a:outerShdw>
          </a:effectLst>
          <a:latin typeface="+mn-lt"/>
        </a:defRPr>
      </a:lvl2pPr>
      <a:lvl3pPr marL="1143000" indent="-228600" algn="l" rtl="0" fontAlgn="base">
        <a:spcBef>
          <a:spcPct val="20000"/>
        </a:spcBef>
        <a:spcAft>
          <a:spcPct val="0"/>
        </a:spcAft>
        <a:buChar char="•"/>
        <a:defRPr sz="3600" b="1">
          <a:solidFill>
            <a:srgbClr val="000099"/>
          </a:solidFill>
          <a:effectLst>
            <a:outerShdw blurRad="38100" dist="38100" dir="2700000" algn="tl">
              <a:srgbClr val="000000"/>
            </a:outerShdw>
          </a:effectLst>
          <a:latin typeface="+mn-lt"/>
        </a:defRPr>
      </a:lvl3pPr>
      <a:lvl4pPr marL="1600200" indent="-228600" algn="l" rtl="0" fontAlgn="base">
        <a:spcBef>
          <a:spcPct val="20000"/>
        </a:spcBef>
        <a:spcAft>
          <a:spcPct val="0"/>
        </a:spcAft>
        <a:buChar char="–"/>
        <a:defRPr sz="3200" b="1">
          <a:solidFill>
            <a:srgbClr val="000099"/>
          </a:solidFill>
          <a:effectLst>
            <a:outerShdw blurRad="38100" dist="38100" dir="2700000" algn="tl">
              <a:srgbClr val="000000"/>
            </a:outerShdw>
          </a:effectLst>
          <a:latin typeface="+mn-lt"/>
        </a:defRPr>
      </a:lvl4pPr>
      <a:lvl5pPr marL="2057400" indent="-228600" algn="l" rtl="0" fontAlgn="base">
        <a:spcBef>
          <a:spcPct val="20000"/>
        </a:spcBef>
        <a:spcAft>
          <a:spcPct val="0"/>
        </a:spcAft>
        <a:buChar char="»"/>
        <a:defRPr sz="3200" b="1">
          <a:solidFill>
            <a:srgbClr val="000099"/>
          </a:solidFill>
          <a:effectLst>
            <a:outerShdw blurRad="38100" dist="38100" dir="2700000" algn="tl">
              <a:srgbClr val="000000"/>
            </a:outerShdw>
          </a:effectLst>
          <a:latin typeface="+mn-lt"/>
        </a:defRPr>
      </a:lvl5pPr>
      <a:lvl6pPr marL="2514600" indent="-228600" algn="l" rtl="0" fontAlgn="base">
        <a:spcBef>
          <a:spcPct val="20000"/>
        </a:spcBef>
        <a:spcAft>
          <a:spcPct val="0"/>
        </a:spcAft>
        <a:buChar char="»"/>
        <a:defRPr sz="3200" b="1">
          <a:solidFill>
            <a:srgbClr val="000099"/>
          </a:solidFill>
          <a:effectLst>
            <a:outerShdw blurRad="38100" dist="38100" dir="2700000" algn="tl">
              <a:srgbClr val="000000"/>
            </a:outerShdw>
          </a:effectLst>
          <a:latin typeface="+mn-lt"/>
        </a:defRPr>
      </a:lvl6pPr>
      <a:lvl7pPr marL="2971800" indent="-228600" algn="l" rtl="0" fontAlgn="base">
        <a:spcBef>
          <a:spcPct val="20000"/>
        </a:spcBef>
        <a:spcAft>
          <a:spcPct val="0"/>
        </a:spcAft>
        <a:buChar char="»"/>
        <a:defRPr sz="3200" b="1">
          <a:solidFill>
            <a:srgbClr val="000099"/>
          </a:solidFill>
          <a:effectLst>
            <a:outerShdw blurRad="38100" dist="38100" dir="2700000" algn="tl">
              <a:srgbClr val="000000"/>
            </a:outerShdw>
          </a:effectLst>
          <a:latin typeface="+mn-lt"/>
        </a:defRPr>
      </a:lvl7pPr>
      <a:lvl8pPr marL="3429000" indent="-228600" algn="l" rtl="0" fontAlgn="base">
        <a:spcBef>
          <a:spcPct val="20000"/>
        </a:spcBef>
        <a:spcAft>
          <a:spcPct val="0"/>
        </a:spcAft>
        <a:buChar char="»"/>
        <a:defRPr sz="3200" b="1">
          <a:solidFill>
            <a:srgbClr val="000099"/>
          </a:solidFill>
          <a:effectLst>
            <a:outerShdw blurRad="38100" dist="38100" dir="2700000" algn="tl">
              <a:srgbClr val="000000"/>
            </a:outerShdw>
          </a:effectLst>
          <a:latin typeface="+mn-lt"/>
        </a:defRPr>
      </a:lvl8pPr>
      <a:lvl9pPr marL="3886200" indent="-228600" algn="l" rtl="0" fontAlgn="base">
        <a:spcBef>
          <a:spcPct val="20000"/>
        </a:spcBef>
        <a:spcAft>
          <a:spcPct val="0"/>
        </a:spcAft>
        <a:buChar char="»"/>
        <a:defRPr sz="3200" b="1">
          <a:solidFill>
            <a:srgbClr val="000099"/>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1.wav"/><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wav"/><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wav"/><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audio" Target="../media/audio13.wav"/><Relationship Id="rId7" Type="http://schemas.openxmlformats.org/officeDocument/2006/relationships/image" Target="../media/image2.png"/><Relationship Id="rId2" Type="http://schemas.openxmlformats.org/officeDocument/2006/relationships/video" Target="file:///F:\Shema\Nature%20Scenes%20and%20Scriptures.wmv" TargetMode="Externa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audio" Target="../media/audio14.wav"/><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audio" Target="../media/audio15.wav"/><Relationship Id="rId5" Type="http://schemas.openxmlformats.org/officeDocument/2006/relationships/image" Target="../media/image2.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audio" Target="../media/audio16.wav"/><Relationship Id="rId5" Type="http://schemas.openxmlformats.org/officeDocument/2006/relationships/image" Target="../media/image2.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18.wav"/><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png"/><Relationship Id="rId3" Type="http://schemas.openxmlformats.org/officeDocument/2006/relationships/notesSlide" Target="../notesSlides/notesSlide19.xml"/><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audio" Target="../media/audio19.wav"/><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audio" Target="../media/audio2.wav"/><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20.wav"/><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audio" Target="../media/audio21.wav"/><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audio" Target="../media/audio22.wav"/><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3.wav"/><Relationship Id="rId5"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audio4.wav"/><Relationship Id="rId1" Type="http://schemas.openxmlformats.org/officeDocument/2006/relationships/video" Target="file:///F:\Shema\Mount%20Sinai.wmv"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audio" Target="../media/audio5.wav"/><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audio" Target="../media/audio6.wav"/><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audio" Target="../media/audio7.wav"/><Relationship Id="rId5" Type="http://schemas.openxmlformats.org/officeDocument/2006/relationships/image" Target="../media/image2.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audio" Target="../media/audio9.wav"/><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p>
            <a:r>
              <a:rPr lang="en-US" sz="6600"/>
              <a:t> </a:t>
            </a:r>
            <a:r>
              <a:rPr lang="en-US" sz="6600" u="sng"/>
              <a:t>Deuteronomy 6:1-9</a:t>
            </a:r>
            <a:r>
              <a:rPr lang="en-US" sz="6600"/>
              <a:t>                 “The Shema--Hear”</a:t>
            </a:r>
          </a:p>
        </p:txBody>
      </p:sp>
      <p:sp>
        <p:nvSpPr>
          <p:cNvPr id="4099" name="Rectangle 3"/>
          <p:cNvSpPr>
            <a:spLocks noGrp="1" noChangeArrowheads="1"/>
          </p:cNvSpPr>
          <p:nvPr>
            <p:ph type="subTitle" idx="1"/>
          </p:nvPr>
        </p:nvSpPr>
        <p:spPr>
          <a:xfrm>
            <a:off x="1371600" y="3886200"/>
            <a:ext cx="6400800" cy="2667000"/>
          </a:xfrm>
        </p:spPr>
        <p:txBody>
          <a:bodyPr/>
          <a:lstStyle/>
          <a:p>
            <a:r>
              <a:rPr lang="he-IL" sz="6600" dirty="0">
                <a:solidFill>
                  <a:schemeClr val="bg2"/>
                </a:solidFill>
              </a:rPr>
              <a:t>שְׁמַע יִשְׂרָאֵל יְהוָה אֱלֹהֵינוּ יְהוָה אֶחָד</a:t>
            </a:r>
            <a:endParaRPr lang="en-US" sz="6600" dirty="0">
              <a:solidFill>
                <a:schemeClr val="bg2"/>
              </a:solidFill>
            </a:endParaRPr>
          </a:p>
        </p:txBody>
      </p:sp>
      <p:pic>
        <p:nvPicPr>
          <p:cNvPr id="4" name="~PP300.WAV">
            <a:hlinkClick r:id="" action="ppaction://media"/>
          </p:cNvPr>
          <p:cNvPicPr>
            <a:picLocks noRot="1" noChangeAspect="1"/>
          </p:cNvPicPr>
          <p:nvPr>
            <a:wavAudioFile r:embed="rId2" name="~PP300.WAV"/>
          </p:nvPr>
        </p:nvPicPr>
        <p:blipFill>
          <a:blip r:embed="rId5" cstate="print"/>
          <a:stretch>
            <a:fillRect/>
          </a:stretch>
        </p:blipFill>
        <p:spPr>
          <a:xfrm>
            <a:off x="8656638" y="6370638"/>
            <a:ext cx="304800" cy="304800"/>
          </a:xfrm>
          <a:prstGeom prst="rect">
            <a:avLst/>
          </a:prstGeom>
        </p:spPr>
      </p:pic>
    </p:spTree>
    <p:custDataLst>
      <p:tags r:id="rId1"/>
    </p:custDataLst>
  </p:cSld>
  <p:clrMapOvr>
    <a:masterClrMapping/>
  </p:clrMapOvr>
  <p:transition spd="med" advTm="11333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4099">
                                            <p:txEl>
                                              <p:pRg st="0" end="0"/>
                                            </p:txEl>
                                          </p:spTgt>
                                        </p:tgtEl>
                                        <p:attrNameLst>
                                          <p:attrName>style.visibility</p:attrName>
                                        </p:attrNameLst>
                                      </p:cBhvr>
                                      <p:to>
                                        <p:strVal val="visible"/>
                                      </p:to>
                                    </p:set>
                                    <p:animEffect transition="in" filter="checkerboard(across)">
                                      <p:cBhvr>
                                        <p:cTn id="11" dur="5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4099"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33400" y="381000"/>
            <a:ext cx="7772400" cy="1143000"/>
          </a:xfrm>
        </p:spPr>
        <p:txBody>
          <a:bodyPr/>
          <a:lstStyle/>
          <a:p>
            <a:r>
              <a:rPr lang="en-US" sz="6600" u="sng"/>
              <a:t>Part 2  “One God”</a:t>
            </a:r>
            <a:endParaRPr lang="en-US" sz="6600"/>
          </a:p>
        </p:txBody>
      </p:sp>
      <p:sp>
        <p:nvSpPr>
          <p:cNvPr id="15363" name="Rectangle 3"/>
          <p:cNvSpPr>
            <a:spLocks noGrp="1" noChangeArrowheads="1"/>
          </p:cNvSpPr>
          <p:nvPr>
            <p:ph type="body" idx="1"/>
          </p:nvPr>
        </p:nvSpPr>
        <p:spPr>
          <a:xfrm>
            <a:off x="609600" y="1676400"/>
            <a:ext cx="8229600" cy="4114800"/>
          </a:xfrm>
        </p:spPr>
        <p:txBody>
          <a:bodyPr/>
          <a:lstStyle/>
          <a:p>
            <a:pPr>
              <a:lnSpc>
                <a:spcPct val="90000"/>
              </a:lnSpc>
            </a:pPr>
            <a:r>
              <a:rPr lang="en-US" sz="4800"/>
              <a:t>  Shema (Hebrew: "Hear")</a:t>
            </a:r>
          </a:p>
          <a:p>
            <a:pPr>
              <a:lnSpc>
                <a:spcPct val="90000"/>
              </a:lnSpc>
            </a:pPr>
            <a:r>
              <a:rPr lang="en-US" sz="4800"/>
              <a:t>  The Jewish “confession of faith”</a:t>
            </a:r>
          </a:p>
          <a:p>
            <a:pPr>
              <a:lnSpc>
                <a:spcPct val="90000"/>
              </a:lnSpc>
            </a:pPr>
            <a:r>
              <a:rPr lang="en-US" sz="4800"/>
              <a:t>  Deuteronomy 6:4‑9</a:t>
            </a:r>
            <a:endParaRPr lang="en-US" sz="5400"/>
          </a:p>
          <a:p>
            <a:pPr>
              <a:lnSpc>
                <a:spcPct val="90000"/>
              </a:lnSpc>
            </a:pPr>
            <a:r>
              <a:rPr lang="en-US" sz="4800"/>
              <a:t>  Deuteronomy 11:13‑21</a:t>
            </a:r>
          </a:p>
          <a:p>
            <a:pPr>
              <a:lnSpc>
                <a:spcPct val="90000"/>
              </a:lnSpc>
            </a:pPr>
            <a:r>
              <a:rPr lang="en-US" sz="4800"/>
              <a:t>  Numbers 15:37‑41</a:t>
            </a:r>
          </a:p>
        </p:txBody>
      </p:sp>
      <p:pic>
        <p:nvPicPr>
          <p:cNvPr id="4" name="~PP1708.WAV">
            <a:hlinkClick r:id="" action="ppaction://media"/>
          </p:cNvPr>
          <p:cNvPicPr>
            <a:picLocks noRot="1" noChangeAspect="1"/>
          </p:cNvPicPr>
          <p:nvPr>
            <a:wavAudioFile r:embed="rId1" name="~PP1708.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4910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838200"/>
            <a:ext cx="7772400" cy="1143000"/>
          </a:xfrm>
        </p:spPr>
        <p:txBody>
          <a:bodyPr/>
          <a:lstStyle/>
          <a:p>
            <a:r>
              <a:rPr lang="en-US" sz="6600" u="sng"/>
              <a:t>This Is An Exclusive Position</a:t>
            </a:r>
            <a:endParaRPr lang="en-US"/>
          </a:p>
        </p:txBody>
      </p:sp>
      <p:sp>
        <p:nvSpPr>
          <p:cNvPr id="17411" name="Rectangle 3"/>
          <p:cNvSpPr>
            <a:spLocks noGrp="1" noChangeArrowheads="1"/>
          </p:cNvSpPr>
          <p:nvPr>
            <p:ph type="body" idx="1"/>
          </p:nvPr>
        </p:nvSpPr>
        <p:spPr>
          <a:xfrm>
            <a:off x="685800" y="2743200"/>
            <a:ext cx="7772400" cy="3733800"/>
          </a:xfrm>
        </p:spPr>
        <p:txBody>
          <a:bodyPr/>
          <a:lstStyle/>
          <a:p>
            <a:r>
              <a:rPr lang="en-US" sz="6000"/>
              <a:t>  God is a jealous God</a:t>
            </a:r>
          </a:p>
          <a:p>
            <a:r>
              <a:rPr lang="en-US" sz="6000"/>
              <a:t>  Contrast with our pluralistic world.</a:t>
            </a:r>
            <a:endParaRPr lang="en-US" sz="6600"/>
          </a:p>
        </p:txBody>
      </p:sp>
      <p:pic>
        <p:nvPicPr>
          <p:cNvPr id="4" name="~PP3446.WAV">
            <a:hlinkClick r:id="" action="ppaction://media"/>
          </p:cNvPr>
          <p:cNvPicPr>
            <a:picLocks noRot="1" noChangeAspect="1"/>
          </p:cNvPicPr>
          <p:nvPr>
            <a:wavAudioFile r:embed="rId1" name="~PP3446.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39876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685800" y="1371600"/>
            <a:ext cx="7772400" cy="1143000"/>
          </a:xfrm>
        </p:spPr>
        <p:txBody>
          <a:bodyPr/>
          <a:lstStyle/>
          <a:p>
            <a:r>
              <a:rPr lang="en-US" sz="7200" u="sng"/>
              <a:t>Elijah and the prophets of Baal</a:t>
            </a:r>
            <a:endParaRPr lang="en-US"/>
          </a:p>
        </p:txBody>
      </p:sp>
      <p:sp>
        <p:nvSpPr>
          <p:cNvPr id="32771" name="Rectangle 3"/>
          <p:cNvSpPr>
            <a:spLocks noGrp="1" noChangeArrowheads="1"/>
          </p:cNvSpPr>
          <p:nvPr>
            <p:ph type="body" idx="1"/>
          </p:nvPr>
        </p:nvSpPr>
        <p:spPr>
          <a:xfrm>
            <a:off x="762000" y="3429000"/>
            <a:ext cx="7772400" cy="3200400"/>
          </a:xfrm>
        </p:spPr>
        <p:txBody>
          <a:bodyPr/>
          <a:lstStyle/>
          <a:p>
            <a:r>
              <a:rPr lang="en-US"/>
              <a:t>	</a:t>
            </a:r>
            <a:r>
              <a:rPr lang="en-US" sz="6600"/>
              <a:t>God is the unique God of the universe.</a:t>
            </a:r>
          </a:p>
        </p:txBody>
      </p:sp>
      <p:pic>
        <p:nvPicPr>
          <p:cNvPr id="4" name="~PP2950.WAV">
            <a:hlinkClick r:id="" action="ppaction://media"/>
          </p:cNvPr>
          <p:cNvPicPr>
            <a:picLocks noRot="1" noChangeAspect="1"/>
          </p:cNvPicPr>
          <p:nvPr>
            <a:wavAudioFile r:embed="rId1" name="~PP2950.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196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685800" y="1371600"/>
            <a:ext cx="7772400" cy="1143000"/>
          </a:xfrm>
        </p:spPr>
        <p:txBody>
          <a:bodyPr/>
          <a:lstStyle/>
          <a:p>
            <a:r>
              <a:rPr lang="en-US" sz="7200" u="sng"/>
              <a:t>Elijah and the prophets of Baal</a:t>
            </a:r>
            <a:endParaRPr lang="en-US"/>
          </a:p>
        </p:txBody>
      </p:sp>
      <p:sp>
        <p:nvSpPr>
          <p:cNvPr id="32771" name="Rectangle 3"/>
          <p:cNvSpPr>
            <a:spLocks noGrp="1" noChangeArrowheads="1"/>
          </p:cNvSpPr>
          <p:nvPr>
            <p:ph type="body" idx="1"/>
          </p:nvPr>
        </p:nvSpPr>
        <p:spPr>
          <a:xfrm>
            <a:off x="762000" y="3429000"/>
            <a:ext cx="7772400" cy="3200400"/>
          </a:xfrm>
        </p:spPr>
        <p:txBody>
          <a:bodyPr/>
          <a:lstStyle/>
          <a:p>
            <a:r>
              <a:rPr lang="en-US"/>
              <a:t>	</a:t>
            </a:r>
            <a:r>
              <a:rPr lang="en-US" sz="6600"/>
              <a:t>God is the unique God of the universe.</a:t>
            </a:r>
          </a:p>
        </p:txBody>
      </p:sp>
      <p:pic>
        <p:nvPicPr>
          <p:cNvPr id="4" name="Nature Scenes and Scriptures.wmv">
            <a:hlinkClick r:id="" action="ppaction://media"/>
          </p:cNvPr>
          <p:cNvPicPr>
            <a:picLocks noRot="1" noChangeAspect="1"/>
          </p:cNvPicPr>
          <p:nvPr>
            <a:videoFile r:link="rId2"/>
          </p:nvPr>
        </p:nvPicPr>
        <p:blipFill>
          <a:blip r:embed="rId6" cstate="print"/>
          <a:stretch>
            <a:fillRect/>
          </a:stretch>
        </p:blipFill>
        <p:spPr>
          <a:xfrm>
            <a:off x="3048000" y="2286000"/>
            <a:ext cx="3048000" cy="2286000"/>
          </a:xfrm>
          <a:prstGeom prst="rect">
            <a:avLst/>
          </a:prstGeom>
        </p:spPr>
      </p:pic>
      <p:pic>
        <p:nvPicPr>
          <p:cNvPr id="5" name="~PP2464.WAV">
            <a:hlinkClick r:id="" action="ppaction://media"/>
          </p:cNvPr>
          <p:cNvPicPr>
            <a:picLocks noRot="1" noChangeAspect="1"/>
          </p:cNvPicPr>
          <p:nvPr>
            <a:wavAudioFile r:embed="rId3" name="~PP2464.WAV"/>
          </p:nvPr>
        </p:nvPicPr>
        <p:blipFill>
          <a:blip r:embed="rId7" cstate="print"/>
          <a:stretch>
            <a:fillRect/>
          </a:stretch>
        </p:blipFill>
        <p:spPr>
          <a:xfrm>
            <a:off x="8656638" y="6370638"/>
            <a:ext cx="304800" cy="304800"/>
          </a:xfrm>
          <a:prstGeom prst="rect">
            <a:avLst/>
          </a:prstGeom>
        </p:spPr>
      </p:pic>
    </p:spTree>
    <p:custDataLst>
      <p:tags r:id="rId1"/>
    </p:custDataLst>
  </p:cSld>
  <p:clrMapOvr>
    <a:masterClrMapping/>
  </p:clrMapOvr>
  <p:transition spd="med" advTm="20404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4261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0" repeatCount="indefinite"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6"/>
          <p:cNvSpPr>
            <a:spLocks noGrp="1" noChangeArrowheads="1"/>
          </p:cNvSpPr>
          <p:nvPr>
            <p:ph type="ctrTitle"/>
          </p:nvPr>
        </p:nvSpPr>
        <p:spPr>
          <a:xfrm>
            <a:off x="533400" y="2286000"/>
            <a:ext cx="8153400" cy="1143000"/>
          </a:xfrm>
        </p:spPr>
        <p:txBody>
          <a:bodyPr/>
          <a:lstStyle/>
          <a:p>
            <a:r>
              <a:rPr lang="en-US" sz="6600" u="sng"/>
              <a:t>Teach Your Children Well - Part 3</a:t>
            </a:r>
            <a:endParaRPr lang="en-US"/>
          </a:p>
        </p:txBody>
      </p:sp>
      <p:pic>
        <p:nvPicPr>
          <p:cNvPr id="3" name="~PP3024.WAV">
            <a:hlinkClick r:id="" action="ppaction://media"/>
          </p:cNvPr>
          <p:cNvPicPr>
            <a:picLocks noRot="1" noChangeAspect="1"/>
          </p:cNvPicPr>
          <p:nvPr>
            <a:wavAudioFile r:embed="rId1" name="~PP3024.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845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7" name="Picture 1029"/>
          <p:cNvPicPr>
            <a:picLocks noChangeAspect="1" noChangeArrowheads="1"/>
          </p:cNvPicPr>
          <p:nvPr/>
        </p:nvPicPr>
        <p:blipFill>
          <a:blip r:embed="rId4" cstate="print">
            <a:lum bright="18000"/>
          </a:blip>
          <a:srcRect/>
          <a:stretch>
            <a:fillRect/>
          </a:stretch>
        </p:blipFill>
        <p:spPr bwMode="auto">
          <a:xfrm>
            <a:off x="0" y="0"/>
            <a:ext cx="9144000" cy="6843713"/>
          </a:xfrm>
          <a:prstGeom prst="rect">
            <a:avLst/>
          </a:prstGeom>
          <a:noFill/>
          <a:ln w="9525">
            <a:noFill/>
            <a:miter lim="800000"/>
            <a:headEnd/>
            <a:tailEnd/>
          </a:ln>
          <a:effectLst/>
        </p:spPr>
      </p:pic>
      <p:sp>
        <p:nvSpPr>
          <p:cNvPr id="44034" name="Rectangle 1026"/>
          <p:cNvSpPr>
            <a:spLocks noGrp="1" noChangeArrowheads="1"/>
          </p:cNvSpPr>
          <p:nvPr>
            <p:ph type="ctrTitle"/>
          </p:nvPr>
        </p:nvSpPr>
        <p:spPr>
          <a:xfrm>
            <a:off x="304800" y="2667000"/>
            <a:ext cx="8534400" cy="1143000"/>
          </a:xfrm>
          <a:effectLst/>
        </p:spPr>
        <p:txBody>
          <a:bodyPr/>
          <a:lstStyle/>
          <a:p>
            <a:r>
              <a:rPr lang="en-US" sz="4400"/>
              <a:t>“6 These commandments that I give you today are to be upon your hearts.  7 Impress them on your children. Talk about them when you sit at home and when you walk along the road, when you lie down and when you get up.”</a:t>
            </a:r>
            <a:endParaRPr lang="en-US"/>
          </a:p>
        </p:txBody>
      </p:sp>
      <p:pic>
        <p:nvPicPr>
          <p:cNvPr id="4" name="~PP2623.WAV">
            <a:hlinkClick r:id="" action="ppaction://media"/>
          </p:cNvPr>
          <p:cNvPicPr>
            <a:picLocks noRot="1" noChangeAspect="1"/>
          </p:cNvPicPr>
          <p:nvPr>
            <a:wavAudioFile r:embed="rId1" name="~PP2623.WAV"/>
          </p:nvPr>
        </p:nvPicPr>
        <p:blipFill>
          <a:blip r:embed="rId5" cstate="print"/>
          <a:stretch>
            <a:fillRect/>
          </a:stretch>
        </p:blipFill>
        <p:spPr>
          <a:xfrm>
            <a:off x="8656638" y="6370638"/>
            <a:ext cx="304800" cy="304800"/>
          </a:xfrm>
          <a:prstGeom prst="rect">
            <a:avLst/>
          </a:prstGeom>
        </p:spPr>
      </p:pic>
    </p:spTree>
  </p:cSld>
  <p:clrMapOvr>
    <a:masterClrMapping/>
  </p:clrMapOvr>
  <p:transition spd="med" advTm="116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1" name="Picture 5"/>
          <p:cNvPicPr>
            <a:picLocks noChangeAspect="1" noChangeArrowheads="1"/>
          </p:cNvPicPr>
          <p:nvPr/>
        </p:nvPicPr>
        <p:blipFill>
          <a:blip r:embed="rId4" cstate="print">
            <a:lum bright="18000"/>
          </a:blip>
          <a:srcRect/>
          <a:stretch>
            <a:fillRect/>
          </a:stretch>
        </p:blipFill>
        <p:spPr bwMode="auto">
          <a:xfrm>
            <a:off x="0" y="0"/>
            <a:ext cx="9144000" cy="6843713"/>
          </a:xfrm>
          <a:prstGeom prst="rect">
            <a:avLst/>
          </a:prstGeom>
          <a:noFill/>
          <a:ln w="9525">
            <a:noFill/>
            <a:miter lim="800000"/>
            <a:headEnd/>
            <a:tailEnd/>
          </a:ln>
          <a:effectLst/>
        </p:spPr>
      </p:pic>
      <p:sp>
        <p:nvSpPr>
          <p:cNvPr id="45058" name="Rectangle 2"/>
          <p:cNvSpPr>
            <a:spLocks noGrp="1" noChangeArrowheads="1"/>
          </p:cNvSpPr>
          <p:nvPr>
            <p:ph type="ctrTitle"/>
          </p:nvPr>
        </p:nvSpPr>
        <p:spPr>
          <a:xfrm>
            <a:off x="685800" y="2590800"/>
            <a:ext cx="7772400" cy="1143000"/>
          </a:xfrm>
        </p:spPr>
        <p:txBody>
          <a:bodyPr/>
          <a:lstStyle/>
          <a:p>
            <a:r>
              <a:rPr lang="en-US" sz="4800"/>
              <a:t>“8 Tie them as symbols on your hands and bind them on your foreheads.  9 Write them on the doorframes of your houses and on your gates.”</a:t>
            </a:r>
            <a:endParaRPr lang="en-US"/>
          </a:p>
        </p:txBody>
      </p:sp>
      <p:pic>
        <p:nvPicPr>
          <p:cNvPr id="4" name="~PP2781.WAV">
            <a:hlinkClick r:id="" action="ppaction://media"/>
          </p:cNvPr>
          <p:cNvPicPr>
            <a:picLocks noRot="1" noChangeAspect="1"/>
          </p:cNvPicPr>
          <p:nvPr>
            <a:wavAudioFile r:embed="rId1" name="~PP2781.WAV"/>
          </p:nvPr>
        </p:nvPicPr>
        <p:blipFill>
          <a:blip r:embed="rId5" cstate="print"/>
          <a:stretch>
            <a:fillRect/>
          </a:stretch>
        </p:blipFill>
        <p:spPr>
          <a:xfrm>
            <a:off x="8656638" y="6370638"/>
            <a:ext cx="304800" cy="304800"/>
          </a:xfrm>
          <a:prstGeom prst="rect">
            <a:avLst/>
          </a:prstGeom>
        </p:spPr>
      </p:pic>
    </p:spTree>
  </p:cSld>
  <p:clrMapOvr>
    <a:masterClrMapping/>
  </p:clrMapOvr>
  <p:transition spd="med" advTm="5724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z="6000" u="sng"/>
              <a:t>Teach Your Children </a:t>
            </a:r>
            <a:endParaRPr lang="en-US" b="0"/>
          </a:p>
        </p:txBody>
      </p:sp>
      <p:sp>
        <p:nvSpPr>
          <p:cNvPr id="22531" name="Rectangle 3"/>
          <p:cNvSpPr>
            <a:spLocks noGrp="1" noChangeArrowheads="1"/>
          </p:cNvSpPr>
          <p:nvPr>
            <p:ph type="body" idx="1"/>
          </p:nvPr>
        </p:nvSpPr>
        <p:spPr>
          <a:xfrm>
            <a:off x="685800" y="1981200"/>
            <a:ext cx="8229600" cy="4114800"/>
          </a:xfrm>
        </p:spPr>
        <p:txBody>
          <a:bodyPr/>
          <a:lstStyle/>
          <a:p>
            <a:r>
              <a:rPr lang="en-US" sz="4800" dirty="0"/>
              <a:t> When you lie down </a:t>
            </a:r>
          </a:p>
          <a:p>
            <a:r>
              <a:rPr lang="en-US" sz="4800" dirty="0"/>
              <a:t> When you get up.</a:t>
            </a:r>
          </a:p>
          <a:p>
            <a:r>
              <a:rPr lang="en-US" sz="4800" dirty="0"/>
              <a:t> When you are walking beside the road. </a:t>
            </a:r>
          </a:p>
          <a:p>
            <a:r>
              <a:rPr lang="en-US" sz="4000" dirty="0">
                <a:solidFill>
                  <a:schemeClr val="tx1"/>
                </a:solidFill>
              </a:rPr>
              <a:t>In other words - </a:t>
            </a:r>
            <a:r>
              <a:rPr lang="en-US" sz="4000" dirty="0" smtClean="0">
                <a:solidFill>
                  <a:schemeClr val="tx1"/>
                </a:solidFill>
              </a:rPr>
              <a:t>Everywhere!</a:t>
            </a:r>
            <a:endParaRPr lang="en-US" sz="4000" dirty="0">
              <a:solidFill>
                <a:schemeClr val="tx1"/>
              </a:solidFill>
            </a:endParaRPr>
          </a:p>
        </p:txBody>
      </p:sp>
      <p:pic>
        <p:nvPicPr>
          <p:cNvPr id="4" name="~PP442.WAV">
            <a:hlinkClick r:id="" action="ppaction://media"/>
          </p:cNvPr>
          <p:cNvPicPr>
            <a:picLocks noRot="1" noChangeAspect="1"/>
          </p:cNvPicPr>
          <p:nvPr>
            <a:wavAudioFile r:embed="rId1" name="~PP442.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9154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6000" u="sng"/>
              <a:t>Teach Your Children Well  - Part 3</a:t>
            </a:r>
            <a:endParaRPr lang="en-US"/>
          </a:p>
        </p:txBody>
      </p:sp>
      <p:sp>
        <p:nvSpPr>
          <p:cNvPr id="20483" name="Rectangle 3"/>
          <p:cNvSpPr>
            <a:spLocks noGrp="1" noChangeArrowheads="1"/>
          </p:cNvSpPr>
          <p:nvPr>
            <p:ph type="body" idx="1"/>
          </p:nvPr>
        </p:nvSpPr>
        <p:spPr>
          <a:xfrm>
            <a:off x="228600" y="2590800"/>
            <a:ext cx="8686800" cy="3505200"/>
          </a:xfrm>
        </p:spPr>
        <p:txBody>
          <a:bodyPr/>
          <a:lstStyle/>
          <a:p>
            <a:r>
              <a:rPr lang="en-US" sz="4800"/>
              <a:t> We are to teach these concepts</a:t>
            </a:r>
          </a:p>
          <a:p>
            <a:r>
              <a:rPr lang="en-US" sz="4800"/>
              <a:t> We are to teach our children</a:t>
            </a:r>
          </a:p>
          <a:p>
            <a:r>
              <a:rPr lang="en-US" sz="4800"/>
              <a:t> Then we are to teach others</a:t>
            </a:r>
            <a:endParaRPr lang="en-US"/>
          </a:p>
        </p:txBody>
      </p:sp>
      <p:pic>
        <p:nvPicPr>
          <p:cNvPr id="4" name="~PP1744.WAV">
            <a:hlinkClick r:id="" action="ppaction://media"/>
          </p:cNvPr>
          <p:cNvPicPr>
            <a:picLocks noRot="1" noChangeAspect="1"/>
          </p:cNvPicPr>
          <p:nvPr>
            <a:wavAudioFile r:embed="rId1" name="~PP1744.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511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6000" u="sng"/>
              <a:t>Teach Your Children Well  - Part 3</a:t>
            </a:r>
            <a:endParaRPr lang="en-US"/>
          </a:p>
        </p:txBody>
      </p:sp>
      <p:sp>
        <p:nvSpPr>
          <p:cNvPr id="20483" name="Rectangle 3"/>
          <p:cNvSpPr>
            <a:spLocks noGrp="1" noChangeArrowheads="1"/>
          </p:cNvSpPr>
          <p:nvPr>
            <p:ph type="body" idx="1"/>
          </p:nvPr>
        </p:nvSpPr>
        <p:spPr>
          <a:xfrm>
            <a:off x="228600" y="2590800"/>
            <a:ext cx="8686800" cy="3505200"/>
          </a:xfrm>
        </p:spPr>
        <p:txBody>
          <a:bodyPr/>
          <a:lstStyle/>
          <a:p>
            <a:r>
              <a:rPr lang="en-US" sz="4800"/>
              <a:t> We are to teach these concepts</a:t>
            </a:r>
          </a:p>
          <a:p>
            <a:r>
              <a:rPr lang="en-US" sz="4800"/>
              <a:t> We are to teach our children</a:t>
            </a:r>
          </a:p>
          <a:p>
            <a:r>
              <a:rPr lang="en-US" sz="4800"/>
              <a:t> Then we are to teach others</a:t>
            </a:r>
            <a:endParaRPr lang="en-US"/>
          </a:p>
        </p:txBody>
      </p:sp>
      <p:pic>
        <p:nvPicPr>
          <p:cNvPr id="1026" name="Picture 2"/>
          <p:cNvPicPr>
            <a:picLocks noChangeAspect="1" noChangeArrowheads="1"/>
          </p:cNvPicPr>
          <p:nvPr/>
        </p:nvPicPr>
        <p:blipFill>
          <a:blip r:embed="rId4" cstate="print"/>
          <a:srcRect/>
          <a:stretch>
            <a:fillRect/>
          </a:stretch>
        </p:blipFill>
        <p:spPr bwMode="auto">
          <a:xfrm>
            <a:off x="5638800" y="0"/>
            <a:ext cx="3505200" cy="3925094"/>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0" y="3033623"/>
            <a:ext cx="5334000" cy="3824377"/>
          </a:xfrm>
          <a:prstGeom prst="rect">
            <a:avLst/>
          </a:prstGeom>
          <a:noFill/>
          <a:ln w="9525">
            <a:noFill/>
            <a:miter lim="800000"/>
            <a:headEnd/>
            <a:tailEnd/>
          </a:ln>
        </p:spPr>
      </p:pic>
      <p:pic>
        <p:nvPicPr>
          <p:cNvPr id="1028" name="Picture 4"/>
          <p:cNvPicPr>
            <a:picLocks noChangeAspect="1" noChangeArrowheads="1"/>
          </p:cNvPicPr>
          <p:nvPr/>
        </p:nvPicPr>
        <p:blipFill>
          <a:blip r:embed="rId6" cstate="print"/>
          <a:srcRect/>
          <a:stretch>
            <a:fillRect/>
          </a:stretch>
        </p:blipFill>
        <p:spPr bwMode="auto">
          <a:xfrm>
            <a:off x="0" y="0"/>
            <a:ext cx="5909521" cy="4648200"/>
          </a:xfrm>
          <a:prstGeom prst="rect">
            <a:avLst/>
          </a:prstGeom>
          <a:noFill/>
          <a:ln w="9525">
            <a:noFill/>
            <a:miter lim="800000"/>
            <a:headEnd/>
            <a:tailEnd/>
          </a:ln>
        </p:spPr>
      </p:pic>
      <p:pic>
        <p:nvPicPr>
          <p:cNvPr id="1029" name="Picture 5"/>
          <p:cNvPicPr>
            <a:picLocks noChangeAspect="1" noChangeArrowheads="1"/>
          </p:cNvPicPr>
          <p:nvPr/>
        </p:nvPicPr>
        <p:blipFill>
          <a:blip r:embed="rId7" cstate="print"/>
          <a:srcRect/>
          <a:stretch>
            <a:fillRect/>
          </a:stretch>
        </p:blipFill>
        <p:spPr bwMode="auto">
          <a:xfrm>
            <a:off x="5426765" y="1828801"/>
            <a:ext cx="3717235" cy="5029200"/>
          </a:xfrm>
          <a:prstGeom prst="rect">
            <a:avLst/>
          </a:prstGeom>
          <a:noFill/>
          <a:ln w="9525">
            <a:noFill/>
            <a:miter lim="800000"/>
            <a:headEnd/>
            <a:tailEnd/>
          </a:ln>
        </p:spPr>
      </p:pic>
      <p:pic>
        <p:nvPicPr>
          <p:cNvPr id="1030" name="Picture 6"/>
          <p:cNvPicPr>
            <a:picLocks noChangeAspect="1" noChangeArrowheads="1"/>
          </p:cNvPicPr>
          <p:nvPr/>
        </p:nvPicPr>
        <p:blipFill>
          <a:blip r:embed="rId8" cstate="print"/>
          <a:srcRect/>
          <a:stretch>
            <a:fillRect/>
          </a:stretch>
        </p:blipFill>
        <p:spPr bwMode="auto">
          <a:xfrm>
            <a:off x="0" y="1162051"/>
            <a:ext cx="3429000" cy="5695950"/>
          </a:xfrm>
          <a:prstGeom prst="rect">
            <a:avLst/>
          </a:prstGeom>
          <a:noFill/>
          <a:ln w="9525">
            <a:noFill/>
            <a:miter lim="800000"/>
            <a:headEnd/>
            <a:tailEnd/>
          </a:ln>
        </p:spPr>
      </p:pic>
      <p:pic>
        <p:nvPicPr>
          <p:cNvPr id="1031" name="Picture 7"/>
          <p:cNvPicPr>
            <a:picLocks noChangeAspect="1" noChangeArrowheads="1"/>
          </p:cNvPicPr>
          <p:nvPr/>
        </p:nvPicPr>
        <p:blipFill>
          <a:blip r:embed="rId9" cstate="print"/>
          <a:srcRect/>
          <a:stretch>
            <a:fillRect/>
          </a:stretch>
        </p:blipFill>
        <p:spPr bwMode="auto">
          <a:xfrm>
            <a:off x="2819400" y="381000"/>
            <a:ext cx="3228975" cy="4046982"/>
          </a:xfrm>
          <a:prstGeom prst="rect">
            <a:avLst/>
          </a:prstGeom>
          <a:noFill/>
          <a:ln w="9525">
            <a:noFill/>
            <a:miter lim="800000"/>
            <a:headEnd/>
            <a:tailEnd/>
          </a:ln>
        </p:spPr>
      </p:pic>
      <p:pic>
        <p:nvPicPr>
          <p:cNvPr id="1032" name="Picture 8"/>
          <p:cNvPicPr>
            <a:picLocks noChangeAspect="1" noChangeArrowheads="1"/>
          </p:cNvPicPr>
          <p:nvPr/>
        </p:nvPicPr>
        <p:blipFill>
          <a:blip r:embed="rId10" cstate="print"/>
          <a:srcRect/>
          <a:stretch>
            <a:fillRect/>
          </a:stretch>
        </p:blipFill>
        <p:spPr bwMode="auto">
          <a:xfrm>
            <a:off x="0" y="1803556"/>
            <a:ext cx="4038600" cy="5054444"/>
          </a:xfrm>
          <a:prstGeom prst="rect">
            <a:avLst/>
          </a:prstGeom>
          <a:noFill/>
          <a:ln w="9525">
            <a:noFill/>
            <a:miter lim="800000"/>
            <a:headEnd/>
            <a:tailEnd/>
          </a:ln>
        </p:spPr>
      </p:pic>
      <p:pic>
        <p:nvPicPr>
          <p:cNvPr id="1033" name="Picture 9"/>
          <p:cNvPicPr>
            <a:picLocks noChangeAspect="1" noChangeArrowheads="1"/>
          </p:cNvPicPr>
          <p:nvPr/>
        </p:nvPicPr>
        <p:blipFill>
          <a:blip r:embed="rId11" cstate="print"/>
          <a:srcRect/>
          <a:stretch>
            <a:fillRect/>
          </a:stretch>
        </p:blipFill>
        <p:spPr bwMode="auto">
          <a:xfrm>
            <a:off x="5116633" y="1828801"/>
            <a:ext cx="4027367" cy="5029200"/>
          </a:xfrm>
          <a:prstGeom prst="rect">
            <a:avLst/>
          </a:prstGeom>
          <a:noFill/>
          <a:ln w="9525">
            <a:noFill/>
            <a:miter lim="800000"/>
            <a:headEnd/>
            <a:tailEnd/>
          </a:ln>
        </p:spPr>
      </p:pic>
      <p:pic>
        <p:nvPicPr>
          <p:cNvPr id="1034" name="Picture 10"/>
          <p:cNvPicPr>
            <a:picLocks noChangeAspect="1" noChangeArrowheads="1"/>
          </p:cNvPicPr>
          <p:nvPr/>
        </p:nvPicPr>
        <p:blipFill>
          <a:blip r:embed="rId12" cstate="print"/>
          <a:srcRect/>
          <a:stretch>
            <a:fillRect/>
          </a:stretch>
        </p:blipFill>
        <p:spPr bwMode="auto">
          <a:xfrm>
            <a:off x="3048000" y="0"/>
            <a:ext cx="2829588" cy="4005262"/>
          </a:xfrm>
          <a:prstGeom prst="rect">
            <a:avLst/>
          </a:prstGeom>
          <a:noFill/>
          <a:ln w="9525">
            <a:noFill/>
            <a:miter lim="800000"/>
            <a:headEnd/>
            <a:tailEnd/>
          </a:ln>
        </p:spPr>
      </p:pic>
      <p:pic>
        <p:nvPicPr>
          <p:cNvPr id="13" name="~PP2931.WAV">
            <a:hlinkClick r:id="" action="ppaction://media"/>
          </p:cNvPr>
          <p:cNvPicPr>
            <a:picLocks noRot="1" noChangeAspect="1"/>
          </p:cNvPicPr>
          <p:nvPr>
            <a:wavAudioFile r:embed="rId1" name="~PP2931.WAV"/>
          </p:nvPr>
        </p:nvPicPr>
        <p:blipFill>
          <a:blip r:embed="rId13" cstate="print"/>
          <a:stretch>
            <a:fillRect/>
          </a:stretch>
        </p:blipFill>
        <p:spPr>
          <a:xfrm>
            <a:off x="8656638" y="6370638"/>
            <a:ext cx="304800" cy="304800"/>
          </a:xfrm>
          <a:prstGeom prst="rect">
            <a:avLst/>
          </a:prstGeom>
        </p:spPr>
      </p:pic>
    </p:spTree>
  </p:cSld>
  <p:clrMapOvr>
    <a:masterClrMapping/>
  </p:clrMapOvr>
  <p:transition spd="med" advTm="2955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2000"/>
                                        <p:tgtEl>
                                          <p:spTgt spid="1027"/>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2000"/>
                                        <p:tgtEl>
                                          <p:spTgt spid="1026"/>
                                        </p:tgtEl>
                                      </p:cBhvr>
                                    </p:animEffect>
                                  </p:childTnLst>
                                </p:cTn>
                              </p:par>
                            </p:childTnLst>
                          </p:cTn>
                        </p:par>
                        <p:par>
                          <p:cTn id="15" fill="hold">
                            <p:stCondLst>
                              <p:cond delay="4000"/>
                            </p:stCondLst>
                            <p:childTnLst>
                              <p:par>
                                <p:cTn id="16" presetID="10" presetClass="entr" presetSubtype="0" fill="hold" nodeType="after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2000"/>
                                        <p:tgtEl>
                                          <p:spTgt spid="1028"/>
                                        </p:tgtEl>
                                      </p:cBhvr>
                                    </p:animEffect>
                                  </p:childTnLst>
                                </p:cTn>
                              </p:par>
                            </p:childTnLst>
                          </p:cTn>
                        </p:par>
                        <p:par>
                          <p:cTn id="19" fill="hold">
                            <p:stCondLst>
                              <p:cond delay="6000"/>
                            </p:stCondLst>
                            <p:childTnLst>
                              <p:par>
                                <p:cTn id="20" presetID="10" presetClass="entr" presetSubtype="0" fill="hold" nodeType="after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fade">
                                      <p:cBhvr>
                                        <p:cTn id="22" dur="2000"/>
                                        <p:tgtEl>
                                          <p:spTgt spid="1029"/>
                                        </p:tgtEl>
                                      </p:cBhvr>
                                    </p:animEffect>
                                  </p:childTnLst>
                                </p:cTn>
                              </p:par>
                            </p:childTnLst>
                          </p:cTn>
                        </p:par>
                        <p:par>
                          <p:cTn id="23" fill="hold">
                            <p:stCondLst>
                              <p:cond delay="8000"/>
                            </p:stCondLst>
                            <p:childTnLst>
                              <p:par>
                                <p:cTn id="24" presetID="10" presetClass="entr" presetSubtype="0" fill="hold" nodeType="afterEffect">
                                  <p:stCondLst>
                                    <p:cond delay="0"/>
                                  </p:stCondLst>
                                  <p:childTnLst>
                                    <p:set>
                                      <p:cBhvr>
                                        <p:cTn id="25" dur="1" fill="hold">
                                          <p:stCondLst>
                                            <p:cond delay="0"/>
                                          </p:stCondLst>
                                        </p:cTn>
                                        <p:tgtEl>
                                          <p:spTgt spid="1030"/>
                                        </p:tgtEl>
                                        <p:attrNameLst>
                                          <p:attrName>style.visibility</p:attrName>
                                        </p:attrNameLst>
                                      </p:cBhvr>
                                      <p:to>
                                        <p:strVal val="visible"/>
                                      </p:to>
                                    </p:set>
                                    <p:animEffect transition="in" filter="fade">
                                      <p:cBhvr>
                                        <p:cTn id="26" dur="2000"/>
                                        <p:tgtEl>
                                          <p:spTgt spid="1030"/>
                                        </p:tgtEl>
                                      </p:cBhvr>
                                    </p:animEffect>
                                  </p:childTnLst>
                                </p:cTn>
                              </p:par>
                            </p:childTnLst>
                          </p:cTn>
                        </p:par>
                        <p:par>
                          <p:cTn id="27" fill="hold">
                            <p:stCondLst>
                              <p:cond delay="10000"/>
                            </p:stCondLst>
                            <p:childTnLst>
                              <p:par>
                                <p:cTn id="28" presetID="10" presetClass="entr" presetSubtype="0" fill="hold" nodeType="afterEffect">
                                  <p:stCondLst>
                                    <p:cond delay="0"/>
                                  </p:stCondLst>
                                  <p:childTnLst>
                                    <p:set>
                                      <p:cBhvr>
                                        <p:cTn id="29" dur="1" fill="hold">
                                          <p:stCondLst>
                                            <p:cond delay="0"/>
                                          </p:stCondLst>
                                        </p:cTn>
                                        <p:tgtEl>
                                          <p:spTgt spid="1031"/>
                                        </p:tgtEl>
                                        <p:attrNameLst>
                                          <p:attrName>style.visibility</p:attrName>
                                        </p:attrNameLst>
                                      </p:cBhvr>
                                      <p:to>
                                        <p:strVal val="visible"/>
                                      </p:to>
                                    </p:set>
                                    <p:animEffect transition="in" filter="fade">
                                      <p:cBhvr>
                                        <p:cTn id="30" dur="2000"/>
                                        <p:tgtEl>
                                          <p:spTgt spid="1031"/>
                                        </p:tgtEl>
                                      </p:cBhvr>
                                    </p:animEffect>
                                  </p:childTnLst>
                                </p:cTn>
                              </p:par>
                            </p:childTnLst>
                          </p:cTn>
                        </p:par>
                        <p:par>
                          <p:cTn id="31" fill="hold">
                            <p:stCondLst>
                              <p:cond delay="12000"/>
                            </p:stCondLst>
                            <p:childTnLst>
                              <p:par>
                                <p:cTn id="32" presetID="10" presetClass="entr" presetSubtype="0" fill="hold" nodeType="afterEffect">
                                  <p:stCondLst>
                                    <p:cond delay="0"/>
                                  </p:stCondLst>
                                  <p:childTnLst>
                                    <p:set>
                                      <p:cBhvr>
                                        <p:cTn id="33" dur="1" fill="hold">
                                          <p:stCondLst>
                                            <p:cond delay="0"/>
                                          </p:stCondLst>
                                        </p:cTn>
                                        <p:tgtEl>
                                          <p:spTgt spid="1032"/>
                                        </p:tgtEl>
                                        <p:attrNameLst>
                                          <p:attrName>style.visibility</p:attrName>
                                        </p:attrNameLst>
                                      </p:cBhvr>
                                      <p:to>
                                        <p:strVal val="visible"/>
                                      </p:to>
                                    </p:set>
                                    <p:animEffect transition="in" filter="fade">
                                      <p:cBhvr>
                                        <p:cTn id="34" dur="2000"/>
                                        <p:tgtEl>
                                          <p:spTgt spid="1032"/>
                                        </p:tgtEl>
                                      </p:cBhvr>
                                    </p:animEffect>
                                  </p:childTnLst>
                                </p:cTn>
                              </p:par>
                            </p:childTnLst>
                          </p:cTn>
                        </p:par>
                        <p:par>
                          <p:cTn id="35" fill="hold">
                            <p:stCondLst>
                              <p:cond delay="14000"/>
                            </p:stCondLst>
                            <p:childTnLst>
                              <p:par>
                                <p:cTn id="36" presetID="10" presetClass="entr" presetSubtype="0" fill="hold" nodeType="afterEffect">
                                  <p:stCondLst>
                                    <p:cond delay="0"/>
                                  </p:stCondLst>
                                  <p:childTnLst>
                                    <p:set>
                                      <p:cBhvr>
                                        <p:cTn id="37" dur="1" fill="hold">
                                          <p:stCondLst>
                                            <p:cond delay="0"/>
                                          </p:stCondLst>
                                        </p:cTn>
                                        <p:tgtEl>
                                          <p:spTgt spid="1033"/>
                                        </p:tgtEl>
                                        <p:attrNameLst>
                                          <p:attrName>style.visibility</p:attrName>
                                        </p:attrNameLst>
                                      </p:cBhvr>
                                      <p:to>
                                        <p:strVal val="visible"/>
                                      </p:to>
                                    </p:set>
                                    <p:animEffect transition="in" filter="fade">
                                      <p:cBhvr>
                                        <p:cTn id="38" dur="2000"/>
                                        <p:tgtEl>
                                          <p:spTgt spid="1033"/>
                                        </p:tgtEl>
                                      </p:cBhvr>
                                    </p:animEffect>
                                  </p:childTnLst>
                                </p:cTn>
                              </p:par>
                            </p:childTnLst>
                          </p:cTn>
                        </p:par>
                        <p:par>
                          <p:cTn id="39" fill="hold">
                            <p:stCondLst>
                              <p:cond delay="16000"/>
                            </p:stCondLst>
                            <p:childTnLst>
                              <p:par>
                                <p:cTn id="40" presetID="10" presetClass="entr" presetSubtype="0" fill="hold" nodeType="afterEffect">
                                  <p:stCondLst>
                                    <p:cond delay="0"/>
                                  </p:stCondLst>
                                  <p:childTnLst>
                                    <p:set>
                                      <p:cBhvr>
                                        <p:cTn id="41" dur="1" fill="hold">
                                          <p:stCondLst>
                                            <p:cond delay="0"/>
                                          </p:stCondLst>
                                        </p:cTn>
                                        <p:tgtEl>
                                          <p:spTgt spid="1034"/>
                                        </p:tgtEl>
                                        <p:attrNameLst>
                                          <p:attrName>style.visibility</p:attrName>
                                        </p:attrNameLst>
                                      </p:cBhvr>
                                      <p:to>
                                        <p:strVal val="visible"/>
                                      </p:to>
                                    </p:set>
                                    <p:animEffect transition="in" filter="fade">
                                      <p:cBhvr>
                                        <p:cTn id="42" dur="2000"/>
                                        <p:tgtEl>
                                          <p:spTgt spid="103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3"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457200" y="2286000"/>
            <a:ext cx="8229600" cy="1143000"/>
          </a:xfrm>
        </p:spPr>
        <p:txBody>
          <a:bodyPr/>
          <a:lstStyle/>
          <a:p>
            <a:r>
              <a:rPr lang="en-US" sz="6600" u="sng"/>
              <a:t>Part 1  “The Context”</a:t>
            </a:r>
            <a:endParaRPr lang="en-US" sz="6600"/>
          </a:p>
        </p:txBody>
      </p:sp>
      <p:sp>
        <p:nvSpPr>
          <p:cNvPr id="8195" name="Rectangle 3"/>
          <p:cNvSpPr>
            <a:spLocks noGrp="1" noChangeArrowheads="1"/>
          </p:cNvSpPr>
          <p:nvPr>
            <p:ph type="subTitle" idx="1"/>
          </p:nvPr>
        </p:nvSpPr>
        <p:spPr>
          <a:xfrm>
            <a:off x="1295400" y="3657600"/>
            <a:ext cx="6400800" cy="1752600"/>
          </a:xfrm>
        </p:spPr>
        <p:txBody>
          <a:bodyPr/>
          <a:lstStyle/>
          <a:p>
            <a:r>
              <a:rPr lang="en-US" sz="5400"/>
              <a:t> Deuteronomy 6:1-9 </a:t>
            </a:r>
          </a:p>
        </p:txBody>
      </p:sp>
      <p:pic>
        <p:nvPicPr>
          <p:cNvPr id="4" name="~PP1258.WAV">
            <a:hlinkClick r:id="" action="ppaction://media"/>
          </p:cNvPr>
          <p:cNvPicPr>
            <a:picLocks noRot="1" noChangeAspect="1"/>
          </p:cNvPicPr>
          <p:nvPr>
            <a:wavAudioFile r:embed="rId1" name="~PP1258.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475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6000" u="sng" dirty="0"/>
              <a:t>Teach Your Children Well  - Part 3</a:t>
            </a:r>
            <a:endParaRPr lang="en-US" dirty="0"/>
          </a:p>
        </p:txBody>
      </p:sp>
      <p:sp>
        <p:nvSpPr>
          <p:cNvPr id="20483" name="Rectangle 3"/>
          <p:cNvSpPr>
            <a:spLocks noGrp="1" noChangeArrowheads="1"/>
          </p:cNvSpPr>
          <p:nvPr>
            <p:ph type="body" idx="1"/>
          </p:nvPr>
        </p:nvSpPr>
        <p:spPr>
          <a:xfrm>
            <a:off x="228600" y="2590800"/>
            <a:ext cx="8686800" cy="3505200"/>
          </a:xfrm>
        </p:spPr>
        <p:txBody>
          <a:bodyPr/>
          <a:lstStyle/>
          <a:p>
            <a:r>
              <a:rPr lang="en-US" sz="4800" dirty="0"/>
              <a:t> We are to teach these concepts</a:t>
            </a:r>
          </a:p>
          <a:p>
            <a:r>
              <a:rPr lang="en-US" sz="4800" dirty="0"/>
              <a:t> We are to teach our children</a:t>
            </a:r>
          </a:p>
          <a:p>
            <a:r>
              <a:rPr lang="en-US" sz="4800" dirty="0"/>
              <a:t> Then we are to teach others</a:t>
            </a:r>
            <a:endParaRPr lang="en-US" dirty="0"/>
          </a:p>
        </p:txBody>
      </p:sp>
      <p:pic>
        <p:nvPicPr>
          <p:cNvPr id="2050" name="Picture 2"/>
          <p:cNvPicPr>
            <a:picLocks noChangeAspect="1" noChangeArrowheads="1"/>
          </p:cNvPicPr>
          <p:nvPr/>
        </p:nvPicPr>
        <p:blipFill>
          <a:blip r:embed="rId4" cstate="print"/>
          <a:srcRect/>
          <a:stretch>
            <a:fillRect/>
          </a:stretch>
        </p:blipFill>
        <p:spPr bwMode="auto">
          <a:xfrm>
            <a:off x="0" y="3505201"/>
            <a:ext cx="5056682" cy="3352800"/>
          </a:xfrm>
          <a:prstGeom prst="rect">
            <a:avLst/>
          </a:prstGeom>
          <a:noFill/>
          <a:ln w="9525">
            <a:noFill/>
            <a:miter lim="800000"/>
            <a:headEnd/>
            <a:tailEnd/>
          </a:ln>
        </p:spPr>
      </p:pic>
      <p:pic>
        <p:nvPicPr>
          <p:cNvPr id="2051" name="Picture 3"/>
          <p:cNvPicPr>
            <a:picLocks noChangeAspect="1" noChangeArrowheads="1"/>
          </p:cNvPicPr>
          <p:nvPr/>
        </p:nvPicPr>
        <p:blipFill>
          <a:blip r:embed="rId5" cstate="print"/>
          <a:srcRect/>
          <a:stretch>
            <a:fillRect/>
          </a:stretch>
        </p:blipFill>
        <p:spPr bwMode="auto">
          <a:xfrm>
            <a:off x="3962401" y="3409881"/>
            <a:ext cx="5181600" cy="3448119"/>
          </a:xfrm>
          <a:prstGeom prst="rect">
            <a:avLst/>
          </a:prstGeom>
          <a:noFill/>
          <a:ln w="9525">
            <a:noFill/>
            <a:miter lim="800000"/>
            <a:headEnd/>
            <a:tailEnd/>
          </a:ln>
        </p:spPr>
      </p:pic>
      <p:pic>
        <p:nvPicPr>
          <p:cNvPr id="2052" name="Picture 4"/>
          <p:cNvPicPr>
            <a:picLocks noChangeAspect="1" noChangeArrowheads="1"/>
          </p:cNvPicPr>
          <p:nvPr/>
        </p:nvPicPr>
        <p:blipFill>
          <a:blip r:embed="rId6" cstate="print"/>
          <a:srcRect/>
          <a:stretch>
            <a:fillRect/>
          </a:stretch>
        </p:blipFill>
        <p:spPr bwMode="auto">
          <a:xfrm>
            <a:off x="0" y="-142240"/>
            <a:ext cx="9144000" cy="7000240"/>
          </a:xfrm>
          <a:prstGeom prst="rect">
            <a:avLst/>
          </a:prstGeom>
          <a:noFill/>
          <a:ln w="9525">
            <a:noFill/>
            <a:miter lim="800000"/>
            <a:headEnd/>
            <a:tailEnd/>
          </a:ln>
        </p:spPr>
      </p:pic>
      <p:pic>
        <p:nvPicPr>
          <p:cNvPr id="7" name="~PP268.WAV">
            <a:hlinkClick r:id="" action="ppaction://media"/>
          </p:cNvPr>
          <p:cNvPicPr>
            <a:picLocks noRot="1" noChangeAspect="1"/>
          </p:cNvPicPr>
          <p:nvPr>
            <a:wavAudioFile r:embed="rId1" name="~PP268.WAV"/>
          </p:nvPr>
        </p:nvPicPr>
        <p:blipFill>
          <a:blip r:embed="rId7" cstate="print"/>
          <a:stretch>
            <a:fillRect/>
          </a:stretch>
        </p:blipFill>
        <p:spPr>
          <a:xfrm>
            <a:off x="8656638" y="6370638"/>
            <a:ext cx="304800" cy="304800"/>
          </a:xfrm>
          <a:prstGeom prst="rect">
            <a:avLst/>
          </a:prstGeom>
        </p:spPr>
      </p:pic>
    </p:spTree>
  </p:cSld>
  <p:clrMapOvr>
    <a:masterClrMapping/>
  </p:clrMapOvr>
  <p:transition spd="med" advTm="20582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fade">
                                      <p:cBhvr>
                                        <p:cTn id="10" dur="2000"/>
                                        <p:tgtEl>
                                          <p:spTgt spid="2051"/>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2000"/>
                                        <p:tgtEl>
                                          <p:spTgt spid="2050"/>
                                        </p:tgtEl>
                                      </p:cBhvr>
                                    </p:animEffect>
                                  </p:childTnLst>
                                </p:cTn>
                              </p:par>
                            </p:childTnLst>
                          </p:cTn>
                        </p:par>
                        <p:par>
                          <p:cTn id="15" fill="hold">
                            <p:stCondLst>
                              <p:cond delay="4000"/>
                            </p:stCondLst>
                            <p:childTnLst>
                              <p:par>
                                <p:cTn id="16" presetID="29" presetClass="exit" presetSubtype="0" fill="hold" nodeType="afterEffect">
                                  <p:stCondLst>
                                    <p:cond delay="0"/>
                                  </p:stCondLst>
                                  <p:childTnLst>
                                    <p:anim calcmode="lin" valueType="num">
                                      <p:cBhvr>
                                        <p:cTn id="17" dur="1000"/>
                                        <p:tgtEl>
                                          <p:spTgt spid="2051"/>
                                        </p:tgtEl>
                                        <p:attrNameLst>
                                          <p:attrName>ppt_x</p:attrName>
                                        </p:attrNameLst>
                                      </p:cBhvr>
                                      <p:tavLst>
                                        <p:tav tm="0">
                                          <p:val>
                                            <p:strVal val="ppt_x"/>
                                          </p:val>
                                        </p:tav>
                                        <p:tav tm="100000">
                                          <p:val>
                                            <p:strVal val="ppt_x-.2"/>
                                          </p:val>
                                        </p:tav>
                                      </p:tavLst>
                                    </p:anim>
                                    <p:anim calcmode="lin" valueType="num">
                                      <p:cBhvr>
                                        <p:cTn id="18" dur="1000"/>
                                        <p:tgtEl>
                                          <p:spTgt spid="2051"/>
                                        </p:tgtEl>
                                        <p:attrNameLst>
                                          <p:attrName>ppt_y</p:attrName>
                                        </p:attrNameLst>
                                      </p:cBhvr>
                                      <p:tavLst>
                                        <p:tav tm="0">
                                          <p:val>
                                            <p:strVal val="ppt_y"/>
                                          </p:val>
                                        </p:tav>
                                        <p:tav tm="100000">
                                          <p:val>
                                            <p:strVal val="ppt_y"/>
                                          </p:val>
                                        </p:tav>
                                      </p:tavLst>
                                    </p:anim>
                                    <p:animEffect transition="out" filter="fade">
                                      <p:cBhvr>
                                        <p:cTn id="19" dur="1000"/>
                                        <p:tgtEl>
                                          <p:spTgt spid="2051"/>
                                        </p:tgtEl>
                                      </p:cBhvr>
                                    </p:animEffect>
                                    <p:set>
                                      <p:cBhvr>
                                        <p:cTn id="20" dur="1" fill="hold">
                                          <p:stCondLst>
                                            <p:cond delay="999"/>
                                          </p:stCondLst>
                                        </p:cTn>
                                        <p:tgtEl>
                                          <p:spTgt spid="2051"/>
                                        </p:tgtEl>
                                        <p:attrNameLst>
                                          <p:attrName>style.visibility</p:attrName>
                                        </p:attrNameLst>
                                      </p:cBhvr>
                                      <p:to>
                                        <p:strVal val="hidden"/>
                                      </p:to>
                                    </p:set>
                                  </p:childTnLst>
                                </p:cTn>
                              </p:par>
                              <p:par>
                                <p:cTn id="21" presetID="29" presetClass="exit" presetSubtype="0" fill="hold" nodeType="withEffect">
                                  <p:stCondLst>
                                    <p:cond delay="0"/>
                                  </p:stCondLst>
                                  <p:childTnLst>
                                    <p:anim calcmode="lin" valueType="num">
                                      <p:cBhvr>
                                        <p:cTn id="22" dur="1000"/>
                                        <p:tgtEl>
                                          <p:spTgt spid="2050"/>
                                        </p:tgtEl>
                                        <p:attrNameLst>
                                          <p:attrName>ppt_x</p:attrName>
                                        </p:attrNameLst>
                                      </p:cBhvr>
                                      <p:tavLst>
                                        <p:tav tm="0">
                                          <p:val>
                                            <p:strVal val="ppt_x"/>
                                          </p:val>
                                        </p:tav>
                                        <p:tav tm="100000">
                                          <p:val>
                                            <p:strVal val="ppt_x-.2"/>
                                          </p:val>
                                        </p:tav>
                                      </p:tavLst>
                                    </p:anim>
                                    <p:anim calcmode="lin" valueType="num">
                                      <p:cBhvr>
                                        <p:cTn id="23" dur="1000"/>
                                        <p:tgtEl>
                                          <p:spTgt spid="2050"/>
                                        </p:tgtEl>
                                        <p:attrNameLst>
                                          <p:attrName>ppt_y</p:attrName>
                                        </p:attrNameLst>
                                      </p:cBhvr>
                                      <p:tavLst>
                                        <p:tav tm="0">
                                          <p:val>
                                            <p:strVal val="ppt_y"/>
                                          </p:val>
                                        </p:tav>
                                        <p:tav tm="100000">
                                          <p:val>
                                            <p:strVal val="ppt_y"/>
                                          </p:val>
                                        </p:tav>
                                      </p:tavLst>
                                    </p:anim>
                                    <p:animEffect transition="out" filter="fade">
                                      <p:cBhvr>
                                        <p:cTn id="24" dur="1000"/>
                                        <p:tgtEl>
                                          <p:spTgt spid="2050"/>
                                        </p:tgtEl>
                                      </p:cBhvr>
                                    </p:animEffect>
                                    <p:set>
                                      <p:cBhvr>
                                        <p:cTn id="25" dur="1" fill="hold">
                                          <p:stCondLst>
                                            <p:cond delay="999"/>
                                          </p:stCondLst>
                                        </p:cTn>
                                        <p:tgtEl>
                                          <p:spTgt spid="2050"/>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2000"/>
                                        <p:tgtEl>
                                          <p:spTgt spid="20483">
                                            <p:txEl>
                                              <p:pRg st="0" end="0"/>
                                            </p:txEl>
                                          </p:spTgt>
                                        </p:tgtEl>
                                      </p:cBhvr>
                                    </p:animEffect>
                                    <p:set>
                                      <p:cBhvr>
                                        <p:cTn id="28" dur="1" fill="hold">
                                          <p:stCondLst>
                                            <p:cond delay="1999"/>
                                          </p:stCondLst>
                                        </p:cTn>
                                        <p:tgtEl>
                                          <p:spTgt spid="20483">
                                            <p:txEl>
                                              <p:pRg st="0" end="0"/>
                                            </p:txEl>
                                          </p:spTgt>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2000"/>
                                        <p:tgtEl>
                                          <p:spTgt spid="20483">
                                            <p:txEl>
                                              <p:pRg st="1" end="1"/>
                                            </p:txEl>
                                          </p:spTgt>
                                        </p:tgtEl>
                                      </p:cBhvr>
                                    </p:animEffect>
                                    <p:set>
                                      <p:cBhvr>
                                        <p:cTn id="31" dur="1" fill="hold">
                                          <p:stCondLst>
                                            <p:cond delay="1999"/>
                                          </p:stCondLst>
                                        </p:cTn>
                                        <p:tgtEl>
                                          <p:spTgt spid="20483">
                                            <p:txEl>
                                              <p:pRg st="1" end="1"/>
                                            </p:txEl>
                                          </p:spTgt>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2000"/>
                                        <p:tgtEl>
                                          <p:spTgt spid="20483">
                                            <p:txEl>
                                              <p:pRg st="2" end="2"/>
                                            </p:txEl>
                                          </p:spTgt>
                                        </p:tgtEl>
                                      </p:cBhvr>
                                    </p:animEffect>
                                    <p:set>
                                      <p:cBhvr>
                                        <p:cTn id="34" dur="1" fill="hold">
                                          <p:stCondLst>
                                            <p:cond delay="1999"/>
                                          </p:stCondLst>
                                        </p:cTn>
                                        <p:tgtEl>
                                          <p:spTgt spid="20483">
                                            <p:txEl>
                                              <p:pRg st="2" end="2"/>
                                            </p:txEl>
                                          </p:spTgt>
                                        </p:tgtEl>
                                        <p:attrNameLst>
                                          <p:attrName>style.visibility</p:attrName>
                                        </p:attrNameLst>
                                      </p:cBhvr>
                                      <p:to>
                                        <p:strVal val="hidden"/>
                                      </p:to>
                                    </p:set>
                                  </p:childTnLst>
                                </p:cTn>
                              </p:par>
                              <p:par>
                                <p:cTn id="35" presetID="29" presetClass="exit" presetSubtype="0" fill="hold" grpId="0" nodeType="withEffect">
                                  <p:stCondLst>
                                    <p:cond delay="0"/>
                                  </p:stCondLst>
                                  <p:childTnLst>
                                    <p:anim calcmode="lin" valueType="num">
                                      <p:cBhvr>
                                        <p:cTn id="36" dur="1000"/>
                                        <p:tgtEl>
                                          <p:spTgt spid="20482"/>
                                        </p:tgtEl>
                                        <p:attrNameLst>
                                          <p:attrName>ppt_x</p:attrName>
                                        </p:attrNameLst>
                                      </p:cBhvr>
                                      <p:tavLst>
                                        <p:tav tm="0">
                                          <p:val>
                                            <p:strVal val="ppt_x"/>
                                          </p:val>
                                        </p:tav>
                                        <p:tav tm="100000">
                                          <p:val>
                                            <p:strVal val="ppt_x-.2"/>
                                          </p:val>
                                        </p:tav>
                                      </p:tavLst>
                                    </p:anim>
                                    <p:anim calcmode="lin" valueType="num">
                                      <p:cBhvr>
                                        <p:cTn id="37" dur="1000"/>
                                        <p:tgtEl>
                                          <p:spTgt spid="20482"/>
                                        </p:tgtEl>
                                        <p:attrNameLst>
                                          <p:attrName>ppt_y</p:attrName>
                                        </p:attrNameLst>
                                      </p:cBhvr>
                                      <p:tavLst>
                                        <p:tav tm="0">
                                          <p:val>
                                            <p:strVal val="ppt_y"/>
                                          </p:val>
                                        </p:tav>
                                        <p:tav tm="100000">
                                          <p:val>
                                            <p:strVal val="ppt_y"/>
                                          </p:val>
                                        </p:tav>
                                      </p:tavLst>
                                    </p:anim>
                                    <p:animEffect transition="out" filter="fade">
                                      <p:cBhvr>
                                        <p:cTn id="38" dur="1000"/>
                                        <p:tgtEl>
                                          <p:spTgt spid="20482"/>
                                        </p:tgtEl>
                                      </p:cBhvr>
                                    </p:animEffect>
                                    <p:set>
                                      <p:cBhvr>
                                        <p:cTn id="39" dur="1" fill="hold">
                                          <p:stCondLst>
                                            <p:cond delay="999"/>
                                          </p:stCondLst>
                                        </p:cTn>
                                        <p:tgtEl>
                                          <p:spTgt spid="20482"/>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2052"/>
                                        </p:tgtEl>
                                        <p:attrNameLst>
                                          <p:attrName>style.visibility</p:attrName>
                                        </p:attrNameLst>
                                      </p:cBhvr>
                                      <p:to>
                                        <p:strVal val="visible"/>
                                      </p:to>
                                    </p:set>
                                    <p:animEffect transition="in" filter="fade">
                                      <p:cBhvr>
                                        <p:cTn id="42"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3"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0482" grpId="0"/>
      <p:bldP spid="2048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Grp="1" noChangeArrowheads="1"/>
          </p:cNvSpPr>
          <p:nvPr>
            <p:ph type="ctrTitle"/>
          </p:nvPr>
        </p:nvSpPr>
        <p:spPr>
          <a:xfrm>
            <a:off x="685800" y="1676400"/>
            <a:ext cx="7772400" cy="1143000"/>
          </a:xfrm>
        </p:spPr>
        <p:txBody>
          <a:bodyPr/>
          <a:lstStyle/>
          <a:p>
            <a:r>
              <a:rPr lang="en-US" sz="6600" u="sng"/>
              <a:t>Remember</a:t>
            </a:r>
            <a:r>
              <a:rPr lang="en-US" sz="6600"/>
              <a:t>:</a:t>
            </a:r>
            <a:endParaRPr lang="en-US"/>
          </a:p>
        </p:txBody>
      </p:sp>
      <p:sp>
        <p:nvSpPr>
          <p:cNvPr id="24581" name="Rectangle 5"/>
          <p:cNvSpPr>
            <a:spLocks noGrp="1" noChangeArrowheads="1"/>
          </p:cNvSpPr>
          <p:nvPr>
            <p:ph type="subTitle" idx="1"/>
          </p:nvPr>
        </p:nvSpPr>
        <p:spPr>
          <a:xfrm>
            <a:off x="0" y="2971800"/>
            <a:ext cx="9144000" cy="1752600"/>
          </a:xfrm>
        </p:spPr>
        <p:txBody>
          <a:bodyPr/>
          <a:lstStyle/>
          <a:p>
            <a:r>
              <a:rPr lang="en-US" sz="5400" dirty="0"/>
              <a:t>“</a:t>
            </a:r>
            <a:r>
              <a:rPr lang="en-US" sz="5400" i="1" dirty="0"/>
              <a:t>The faith </a:t>
            </a:r>
            <a:r>
              <a:rPr lang="en-US" sz="5400" i="1" dirty="0" smtClean="0"/>
              <a:t>cannot be awarded, it must be shared</a:t>
            </a:r>
            <a:r>
              <a:rPr lang="en-US" sz="5400" dirty="0" smtClean="0"/>
              <a:t>.”</a:t>
            </a:r>
            <a:endParaRPr lang="en-US" sz="6000" dirty="0"/>
          </a:p>
        </p:txBody>
      </p:sp>
      <p:pic>
        <p:nvPicPr>
          <p:cNvPr id="4" name="~PP498.WAV">
            <a:hlinkClick r:id="" action="ppaction://media"/>
          </p:cNvPr>
          <p:cNvPicPr>
            <a:picLocks noRot="1" noChangeAspect="1"/>
          </p:cNvPicPr>
          <p:nvPr>
            <a:wavAudioFile r:embed="rId1" name="~PP498.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8190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Grp="1" noChangeArrowheads="1"/>
          </p:cNvSpPr>
          <p:nvPr>
            <p:ph type="ctrTitle"/>
          </p:nvPr>
        </p:nvSpPr>
        <p:spPr>
          <a:xfrm>
            <a:off x="838200" y="228600"/>
            <a:ext cx="7772400" cy="1143000"/>
          </a:xfrm>
        </p:spPr>
        <p:txBody>
          <a:bodyPr/>
          <a:lstStyle/>
          <a:p>
            <a:r>
              <a:rPr lang="en-US" sz="6600" u="sng" dirty="0" smtClean="0"/>
              <a:t>Thanks for joining us</a:t>
            </a:r>
            <a:endParaRPr lang="en-US" dirty="0"/>
          </a:p>
        </p:txBody>
      </p:sp>
      <p:sp>
        <p:nvSpPr>
          <p:cNvPr id="24581" name="Rectangle 5"/>
          <p:cNvSpPr>
            <a:spLocks noGrp="1" noChangeArrowheads="1"/>
          </p:cNvSpPr>
          <p:nvPr>
            <p:ph type="subTitle" idx="1"/>
          </p:nvPr>
        </p:nvSpPr>
        <p:spPr>
          <a:xfrm>
            <a:off x="0" y="1905000"/>
            <a:ext cx="9144000" cy="1752600"/>
          </a:xfrm>
        </p:spPr>
        <p:txBody>
          <a:bodyPr/>
          <a:lstStyle/>
          <a:p>
            <a:r>
              <a:rPr lang="en-US" sz="5400" dirty="0" smtClean="0"/>
              <a:t>Ellabell Church of Christ</a:t>
            </a:r>
          </a:p>
          <a:p>
            <a:r>
              <a:rPr lang="en-US" sz="5400" dirty="0" smtClean="0"/>
              <a:t>PO Box 266</a:t>
            </a:r>
          </a:p>
          <a:p>
            <a:r>
              <a:rPr lang="en-US" sz="5400" dirty="0" smtClean="0"/>
              <a:t>Ellabell, GA 31308</a:t>
            </a:r>
          </a:p>
          <a:p>
            <a:r>
              <a:rPr lang="en-US" sz="5400" dirty="0" smtClean="0"/>
              <a:t>912-667-0519</a:t>
            </a:r>
          </a:p>
          <a:p>
            <a:r>
              <a:rPr lang="en-US" sz="5400" dirty="0" smtClean="0"/>
              <a:t>fastbreak65@yahoo.com</a:t>
            </a:r>
            <a:endParaRPr lang="en-US" sz="6000" dirty="0"/>
          </a:p>
        </p:txBody>
      </p:sp>
      <p:pic>
        <p:nvPicPr>
          <p:cNvPr id="4" name="~PP3538.WAV">
            <a:hlinkClick r:id="" action="ppaction://media"/>
          </p:cNvPr>
          <p:cNvPicPr>
            <a:picLocks noRot="1" noChangeAspect="1"/>
          </p:cNvPicPr>
          <p:nvPr>
            <a:wavAudioFile r:embed="rId1" name="~PP3538.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14205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a:effectLst/>
        </p:spPr>
      </p:pic>
      <p:sp>
        <p:nvSpPr>
          <p:cNvPr id="9218" name="Rectangle 2"/>
          <p:cNvSpPr>
            <a:spLocks noGrp="1" noChangeArrowheads="1"/>
          </p:cNvSpPr>
          <p:nvPr>
            <p:ph type="title"/>
          </p:nvPr>
        </p:nvSpPr>
        <p:spPr>
          <a:xfrm>
            <a:off x="0" y="1600200"/>
            <a:ext cx="7772400" cy="1143000"/>
          </a:xfrm>
        </p:spPr>
        <p:txBody>
          <a:bodyPr/>
          <a:lstStyle/>
          <a:p>
            <a:pPr>
              <a:lnSpc>
                <a:spcPct val="90000"/>
              </a:lnSpc>
            </a:pPr>
            <a:r>
              <a:rPr lang="en-US" sz="6600" u="sng"/>
              <a:t>The Awesome Appearance at Sinai.</a:t>
            </a:r>
            <a:endParaRPr lang="en-US" sz="6600" b="0"/>
          </a:p>
        </p:txBody>
      </p:sp>
      <p:sp>
        <p:nvSpPr>
          <p:cNvPr id="9219" name="Rectangle 3"/>
          <p:cNvSpPr>
            <a:spLocks noGrp="1" noChangeArrowheads="1"/>
          </p:cNvSpPr>
          <p:nvPr>
            <p:ph type="body" idx="1"/>
          </p:nvPr>
        </p:nvSpPr>
        <p:spPr>
          <a:xfrm>
            <a:off x="1219200" y="3276600"/>
            <a:ext cx="4876800" cy="3276600"/>
          </a:xfrm>
        </p:spPr>
        <p:txBody>
          <a:bodyPr/>
          <a:lstStyle/>
          <a:p>
            <a:pPr>
              <a:lnSpc>
                <a:spcPct val="90000"/>
              </a:lnSpc>
            </a:pPr>
            <a:r>
              <a:rPr lang="en-US" sz="6000">
                <a:solidFill>
                  <a:schemeClr val="tx1"/>
                </a:solidFill>
              </a:rPr>
              <a:t>  The fire!</a:t>
            </a:r>
          </a:p>
          <a:p>
            <a:pPr>
              <a:lnSpc>
                <a:spcPct val="90000"/>
              </a:lnSpc>
            </a:pPr>
            <a:r>
              <a:rPr lang="en-US" sz="6000">
                <a:solidFill>
                  <a:schemeClr val="tx1"/>
                </a:solidFill>
              </a:rPr>
              <a:t>  The fear!</a:t>
            </a:r>
          </a:p>
          <a:p>
            <a:pPr>
              <a:lnSpc>
                <a:spcPct val="90000"/>
              </a:lnSpc>
            </a:pPr>
            <a:r>
              <a:rPr lang="en-US" sz="6000">
                <a:solidFill>
                  <a:schemeClr val="tx1"/>
                </a:solidFill>
              </a:rPr>
              <a:t>  The family!</a:t>
            </a:r>
            <a:endParaRPr lang="en-US" sz="6600"/>
          </a:p>
        </p:txBody>
      </p:sp>
      <p:pic>
        <p:nvPicPr>
          <p:cNvPr id="5" name="~PP2135.WAV">
            <a:hlinkClick r:id="" action="ppaction://media"/>
          </p:cNvPr>
          <p:cNvPicPr>
            <a:picLocks noRot="1" noChangeAspect="1"/>
          </p:cNvPicPr>
          <p:nvPr>
            <a:wavAudioFile r:embed="rId1" name="~PP2135.WAV"/>
          </p:nvPr>
        </p:nvPicPr>
        <p:blipFill>
          <a:blip r:embed="rId5" cstate="print"/>
          <a:stretch>
            <a:fillRect/>
          </a:stretch>
        </p:blipFill>
        <p:spPr>
          <a:xfrm>
            <a:off x="8656638" y="6370638"/>
            <a:ext cx="304800" cy="304800"/>
          </a:xfrm>
          <a:prstGeom prst="rect">
            <a:avLst/>
          </a:prstGeom>
        </p:spPr>
      </p:pic>
    </p:spTree>
  </p:cSld>
  <p:clrMapOvr>
    <a:masterClrMapping/>
  </p:clrMapOvr>
  <p:transition spd="med" advTm="2110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 presetClass="entr" presetSubtype="10" fill="hold" grpId="0" nodeType="afterEffect">
                                  <p:stCondLst>
                                    <p:cond delay="0"/>
                                  </p:stCondLst>
                                  <p:childTnLst>
                                    <p:set>
                                      <p:cBhvr>
                                        <p:cTn id="9" dur="1" fill="hold">
                                          <p:stCondLst>
                                            <p:cond delay="0"/>
                                          </p:stCondLst>
                                        </p:cTn>
                                        <p:tgtEl>
                                          <p:spTgt spid="9219">
                                            <p:txEl>
                                              <p:pRg st="0" end="0"/>
                                            </p:txEl>
                                          </p:spTgt>
                                        </p:tgtEl>
                                        <p:attrNameLst>
                                          <p:attrName>style.visibility</p:attrName>
                                        </p:attrNameLst>
                                      </p:cBhvr>
                                      <p:to>
                                        <p:strVal val="visible"/>
                                      </p:to>
                                    </p:set>
                                    <p:animEffect transition="in" filter="checkerboard(across)">
                                      <p:cBhvr>
                                        <p:cTn id="10" dur="500"/>
                                        <p:tgtEl>
                                          <p:spTgt spid="9219">
                                            <p:txEl>
                                              <p:pRg st="0" end="0"/>
                                            </p:txEl>
                                          </p:spTgt>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9219">
                                            <p:txEl>
                                              <p:pRg st="1" end="1"/>
                                            </p:txEl>
                                          </p:spTgt>
                                        </p:tgtEl>
                                        <p:attrNameLst>
                                          <p:attrName>style.visibility</p:attrName>
                                        </p:attrNameLst>
                                      </p:cBhvr>
                                      <p:to>
                                        <p:strVal val="visible"/>
                                      </p:to>
                                    </p:set>
                                    <p:animEffect transition="in" filter="checkerboard(across)">
                                      <p:cBhvr>
                                        <p:cTn id="14" dur="500"/>
                                        <p:tgtEl>
                                          <p:spTgt spid="9219">
                                            <p:txEl>
                                              <p:pRg st="1" end="1"/>
                                            </p:txEl>
                                          </p:spTgt>
                                        </p:tgtEl>
                                      </p:cBhvr>
                                    </p:animEffect>
                                  </p:childTnLst>
                                </p:cTn>
                              </p:par>
                            </p:childTnLst>
                          </p:cTn>
                        </p:par>
                        <p:par>
                          <p:cTn id="15" fill="hold">
                            <p:stCondLst>
                              <p:cond delay="1000"/>
                            </p:stCondLst>
                            <p:childTnLst>
                              <p:par>
                                <p:cTn id="16" presetID="5" presetClass="entr" presetSubtype="10" fill="hold" grpId="0" nodeType="afterEffect">
                                  <p:stCondLst>
                                    <p:cond delay="0"/>
                                  </p:stCondLst>
                                  <p:childTnLst>
                                    <p:set>
                                      <p:cBhvr>
                                        <p:cTn id="17" dur="1" fill="hold">
                                          <p:stCondLst>
                                            <p:cond delay="0"/>
                                          </p:stCondLst>
                                        </p:cTn>
                                        <p:tgtEl>
                                          <p:spTgt spid="9219">
                                            <p:txEl>
                                              <p:pRg st="2" end="2"/>
                                            </p:txEl>
                                          </p:spTgt>
                                        </p:tgtEl>
                                        <p:attrNameLst>
                                          <p:attrName>style.visibility</p:attrName>
                                        </p:attrNameLst>
                                      </p:cBhvr>
                                      <p:to>
                                        <p:strVal val="visible"/>
                                      </p:to>
                                    </p:set>
                                    <p:animEffect transition="in" filter="checkerboard(across)">
                                      <p:cBhvr>
                                        <p:cTn id="18" dur="500"/>
                                        <p:tgtEl>
                                          <p:spTgt spid="92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9219" grpId="0" uiExpand="1"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a:effectLst/>
        </p:spPr>
      </p:pic>
      <p:sp>
        <p:nvSpPr>
          <p:cNvPr id="9218" name="Rectangle 2"/>
          <p:cNvSpPr>
            <a:spLocks noGrp="1" noChangeArrowheads="1"/>
          </p:cNvSpPr>
          <p:nvPr>
            <p:ph type="title"/>
          </p:nvPr>
        </p:nvSpPr>
        <p:spPr>
          <a:xfrm>
            <a:off x="0" y="1600200"/>
            <a:ext cx="7772400" cy="1143000"/>
          </a:xfrm>
        </p:spPr>
        <p:txBody>
          <a:bodyPr/>
          <a:lstStyle/>
          <a:p>
            <a:pPr>
              <a:lnSpc>
                <a:spcPct val="90000"/>
              </a:lnSpc>
            </a:pPr>
            <a:r>
              <a:rPr lang="en-US" sz="6600" u="sng"/>
              <a:t>The Awesome Appearance at Sinai.</a:t>
            </a:r>
            <a:endParaRPr lang="en-US" sz="6600" b="0"/>
          </a:p>
        </p:txBody>
      </p:sp>
      <p:sp>
        <p:nvSpPr>
          <p:cNvPr id="9219" name="Rectangle 3"/>
          <p:cNvSpPr>
            <a:spLocks noGrp="1" noChangeArrowheads="1"/>
          </p:cNvSpPr>
          <p:nvPr>
            <p:ph type="body" idx="1"/>
          </p:nvPr>
        </p:nvSpPr>
        <p:spPr>
          <a:xfrm>
            <a:off x="1219200" y="3276600"/>
            <a:ext cx="4876800" cy="3276600"/>
          </a:xfrm>
        </p:spPr>
        <p:txBody>
          <a:bodyPr/>
          <a:lstStyle/>
          <a:p>
            <a:pPr>
              <a:lnSpc>
                <a:spcPct val="90000"/>
              </a:lnSpc>
            </a:pPr>
            <a:r>
              <a:rPr lang="en-US" sz="6000">
                <a:solidFill>
                  <a:schemeClr val="tx1"/>
                </a:solidFill>
              </a:rPr>
              <a:t>  The fire!</a:t>
            </a:r>
          </a:p>
          <a:p>
            <a:pPr>
              <a:lnSpc>
                <a:spcPct val="90000"/>
              </a:lnSpc>
            </a:pPr>
            <a:r>
              <a:rPr lang="en-US" sz="6000">
                <a:solidFill>
                  <a:schemeClr val="tx1"/>
                </a:solidFill>
              </a:rPr>
              <a:t>  The fear!</a:t>
            </a:r>
          </a:p>
          <a:p>
            <a:pPr>
              <a:lnSpc>
                <a:spcPct val="90000"/>
              </a:lnSpc>
            </a:pPr>
            <a:r>
              <a:rPr lang="en-US" sz="6000">
                <a:solidFill>
                  <a:schemeClr val="tx1"/>
                </a:solidFill>
              </a:rPr>
              <a:t>  The family!</a:t>
            </a:r>
            <a:endParaRPr lang="en-US" sz="6600"/>
          </a:p>
        </p:txBody>
      </p:sp>
      <p:pic>
        <p:nvPicPr>
          <p:cNvPr id="5" name="Mount Sinai.wmv">
            <a:hlinkClick r:id="" action="ppaction://media"/>
          </p:cNvPr>
          <p:cNvPicPr>
            <a:picLocks noRot="1" noChangeAspect="1"/>
          </p:cNvPicPr>
          <p:nvPr>
            <a:videoFile r:link="rId1"/>
          </p:nvPr>
        </p:nvPicPr>
        <p:blipFill>
          <a:blip r:embed="rId6" cstate="print"/>
          <a:stretch>
            <a:fillRect/>
          </a:stretch>
        </p:blipFill>
        <p:spPr>
          <a:xfrm>
            <a:off x="1524000" y="1143000"/>
            <a:ext cx="6096000" cy="4572000"/>
          </a:xfrm>
          <a:prstGeom prst="rect">
            <a:avLst/>
          </a:prstGeom>
        </p:spPr>
      </p:pic>
      <p:pic>
        <p:nvPicPr>
          <p:cNvPr id="6" name="~PP3276.WAV">
            <a:hlinkClick r:id="" action="ppaction://media"/>
          </p:cNvPr>
          <p:cNvPicPr>
            <a:picLocks noRot="1" noChangeAspect="1"/>
          </p:cNvPicPr>
          <p:nvPr>
            <a:wavAudioFile r:embed="rId2" name="~PP3276.WAV"/>
          </p:nvPr>
        </p:nvPicPr>
        <p:blipFill>
          <a:blip r:embed="rId7" cstate="print"/>
          <a:stretch>
            <a:fillRect/>
          </a:stretch>
        </p:blipFill>
        <p:spPr>
          <a:xfrm>
            <a:off x="8656638" y="6370638"/>
            <a:ext cx="304800" cy="304800"/>
          </a:xfrm>
          <a:prstGeom prst="rect">
            <a:avLst/>
          </a:prstGeom>
        </p:spPr>
      </p:pic>
    </p:spTree>
  </p:cSld>
  <p:clrMapOvr>
    <a:masterClrMapping/>
  </p:clrMapOvr>
  <p:transition spd="med" advTm="8685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4825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0" fill="remove" display="0">
                  <p:stCondLst>
                    <p:cond delay="indefinite"/>
                  </p:stCondLst>
                  <p:endCondLst>
                    <p:cond evt="onNext" delay="0">
                      <p:tgtEl>
                        <p:sldTgt/>
                      </p:tgtEl>
                    </p:cond>
                    <p:cond evt="onPrev" delay="0">
                      <p:tgtEl>
                        <p:sldTgt/>
                      </p:tgtEl>
                    </p:cond>
                  </p:endCondLst>
                </p:cTn>
                <p:tgtEl>
                  <p:spTgt spid="5"/>
                </p:tgtEl>
              </p:cMediaNode>
            </p:vide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26"/>
          <p:cNvSpPr>
            <a:spLocks noGrp="1" noChangeArrowheads="1"/>
          </p:cNvSpPr>
          <p:nvPr>
            <p:ph type="ctrTitle"/>
          </p:nvPr>
        </p:nvSpPr>
        <p:spPr>
          <a:xfrm>
            <a:off x="685800" y="2514600"/>
            <a:ext cx="7772400" cy="1143000"/>
          </a:xfrm>
        </p:spPr>
        <p:txBody>
          <a:bodyPr/>
          <a:lstStyle/>
          <a:p>
            <a:r>
              <a:rPr lang="en-US" sz="4800" u="sng">
                <a:solidFill>
                  <a:schemeClr val="tx1"/>
                </a:solidFill>
                <a:effectLst>
                  <a:outerShdw blurRad="38100" dist="38100" dir="2700000" algn="tl">
                    <a:srgbClr val="000000"/>
                  </a:outerShdw>
                </a:effectLst>
              </a:rPr>
              <a:t>Deuteronomy 6:1</a:t>
            </a:r>
            <a:r>
              <a:rPr lang="en-US" sz="4800"/>
              <a:t> “These are the commands, decrees and laws the LORD your God directed me to teach you to observe in the land that you are crossing the Jordan to possess,”</a:t>
            </a:r>
            <a:endParaRPr lang="en-US"/>
          </a:p>
        </p:txBody>
      </p:sp>
      <p:pic>
        <p:nvPicPr>
          <p:cNvPr id="3" name="~PP3593.WAV">
            <a:hlinkClick r:id="" action="ppaction://media"/>
          </p:cNvPr>
          <p:cNvPicPr>
            <a:picLocks noRot="1" noChangeAspect="1"/>
          </p:cNvPicPr>
          <p:nvPr>
            <a:wavAudioFile r:embed="rId1" name="~PP3593.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1229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26"/>
          <p:cNvSpPr>
            <a:spLocks noGrp="1" noChangeArrowheads="1"/>
          </p:cNvSpPr>
          <p:nvPr>
            <p:ph type="ctrTitle"/>
          </p:nvPr>
        </p:nvSpPr>
        <p:spPr>
          <a:xfrm>
            <a:off x="304800" y="2743200"/>
            <a:ext cx="8382000" cy="1143000"/>
          </a:xfrm>
        </p:spPr>
        <p:txBody>
          <a:bodyPr/>
          <a:lstStyle/>
          <a:p>
            <a:r>
              <a:rPr lang="en-US" sz="4800"/>
              <a:t>“2 </a:t>
            </a:r>
            <a:r>
              <a:rPr lang="en-US" sz="4800" i="1" u="sng">
                <a:solidFill>
                  <a:schemeClr val="tx2"/>
                </a:solidFill>
                <a:effectLst>
                  <a:outerShdw blurRad="38100" dist="38100" dir="2700000" algn="tl">
                    <a:srgbClr val="000000"/>
                  </a:outerShdw>
                </a:effectLst>
              </a:rPr>
              <a:t>so that</a:t>
            </a:r>
            <a:r>
              <a:rPr lang="en-US" sz="4800"/>
              <a:t> you, your children and their children after them may fear the LORD your God as long as you live by keeping all his decrees and commands that I give you, and </a:t>
            </a:r>
            <a:r>
              <a:rPr lang="en-US" sz="4800" i="1" u="sng">
                <a:solidFill>
                  <a:schemeClr val="tx2"/>
                </a:solidFill>
                <a:effectLst>
                  <a:outerShdw blurRad="38100" dist="38100" dir="2700000" algn="tl">
                    <a:srgbClr val="000000"/>
                  </a:outerShdw>
                </a:effectLst>
              </a:rPr>
              <a:t>so that</a:t>
            </a:r>
            <a:r>
              <a:rPr lang="en-US" sz="4800"/>
              <a:t> you may enjoy long life.”</a:t>
            </a:r>
            <a:endParaRPr lang="en-US"/>
          </a:p>
        </p:txBody>
      </p:sp>
      <p:pic>
        <p:nvPicPr>
          <p:cNvPr id="3" name="~PP422.WAV">
            <a:hlinkClick r:id="" action="ppaction://media"/>
          </p:cNvPr>
          <p:cNvPicPr>
            <a:picLocks noRot="1" noChangeAspect="1"/>
          </p:cNvPicPr>
          <p:nvPr>
            <a:wavAudioFile r:embed="rId1" name="~PP422.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1295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a:effectLst/>
        </p:spPr>
      </p:pic>
      <p:sp>
        <p:nvSpPr>
          <p:cNvPr id="36866" name="Rectangle 2"/>
          <p:cNvSpPr>
            <a:spLocks noGrp="1" noChangeArrowheads="1"/>
          </p:cNvSpPr>
          <p:nvPr>
            <p:ph type="ctrTitle"/>
          </p:nvPr>
        </p:nvSpPr>
        <p:spPr>
          <a:xfrm>
            <a:off x="609600" y="2819400"/>
            <a:ext cx="7772400" cy="1143000"/>
          </a:xfrm>
        </p:spPr>
        <p:txBody>
          <a:bodyPr/>
          <a:lstStyle/>
          <a:p>
            <a:r>
              <a:rPr lang="en-US" sz="4800"/>
              <a:t>“3 Hear, O Israel, and be careful to obey </a:t>
            </a:r>
            <a:r>
              <a:rPr lang="en-US" sz="4800" i="1" u="sng">
                <a:solidFill>
                  <a:schemeClr val="tx2"/>
                </a:solidFill>
                <a:effectLst>
                  <a:outerShdw blurRad="38100" dist="38100" dir="2700000" algn="tl">
                    <a:srgbClr val="000000"/>
                  </a:outerShdw>
                </a:effectLst>
              </a:rPr>
              <a:t>so that</a:t>
            </a:r>
            <a:r>
              <a:rPr lang="en-US" sz="4800"/>
              <a:t> it may go well with you and </a:t>
            </a:r>
            <a:r>
              <a:rPr lang="en-US" sz="4800" i="1" u="sng">
                <a:solidFill>
                  <a:schemeClr val="tx2"/>
                </a:solidFill>
                <a:effectLst>
                  <a:outerShdw blurRad="38100" dist="38100" dir="2700000" algn="tl">
                    <a:srgbClr val="000000"/>
                  </a:outerShdw>
                </a:effectLst>
              </a:rPr>
              <a:t>so that</a:t>
            </a:r>
            <a:r>
              <a:rPr lang="en-US" sz="4800"/>
              <a:t> you may increase greatly in a land flowing with milk and honey, just as the LORD, the God of your fathers, promised you.”</a:t>
            </a:r>
            <a:endParaRPr lang="en-US"/>
          </a:p>
        </p:txBody>
      </p:sp>
      <p:pic>
        <p:nvPicPr>
          <p:cNvPr id="4" name="~PP1299.WAV">
            <a:hlinkClick r:id="" action="ppaction://media"/>
          </p:cNvPr>
          <p:cNvPicPr>
            <a:picLocks noRot="1" noChangeAspect="1"/>
          </p:cNvPicPr>
          <p:nvPr>
            <a:wavAudioFile r:embed="rId1" name="~PP1299.WAV"/>
          </p:nvPr>
        </p:nvPicPr>
        <p:blipFill>
          <a:blip r:embed="rId5" cstate="print"/>
          <a:stretch>
            <a:fillRect/>
          </a:stretch>
        </p:blipFill>
        <p:spPr>
          <a:xfrm>
            <a:off x="8656638" y="6370638"/>
            <a:ext cx="304800" cy="304800"/>
          </a:xfrm>
          <a:prstGeom prst="rect">
            <a:avLst/>
          </a:prstGeom>
        </p:spPr>
      </p:pic>
    </p:spTree>
  </p:cSld>
  <p:clrMapOvr>
    <a:masterClrMapping/>
  </p:clrMapOvr>
  <p:transition spd="med" advTm="2106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81000" y="609600"/>
            <a:ext cx="8153400" cy="1143000"/>
          </a:xfrm>
        </p:spPr>
        <p:txBody>
          <a:bodyPr/>
          <a:lstStyle/>
          <a:p>
            <a:r>
              <a:rPr lang="en-US" u="sng"/>
              <a:t>The four “</a:t>
            </a:r>
            <a:r>
              <a:rPr lang="en-US" i="1" u="sng"/>
              <a:t>so that</a:t>
            </a:r>
            <a:r>
              <a:rPr lang="en-US" u="sng"/>
              <a:t>” phrases</a:t>
            </a:r>
            <a:endParaRPr lang="en-US"/>
          </a:p>
        </p:txBody>
      </p:sp>
      <p:sp>
        <p:nvSpPr>
          <p:cNvPr id="12291" name="Rectangle 3"/>
          <p:cNvSpPr>
            <a:spLocks noGrp="1" noChangeArrowheads="1"/>
          </p:cNvSpPr>
          <p:nvPr>
            <p:ph type="body" idx="1"/>
          </p:nvPr>
        </p:nvSpPr>
        <p:spPr>
          <a:xfrm>
            <a:off x="381000" y="1981200"/>
            <a:ext cx="8458200" cy="4114800"/>
          </a:xfrm>
        </p:spPr>
        <p:txBody>
          <a:bodyPr/>
          <a:lstStyle/>
          <a:p>
            <a:r>
              <a:rPr lang="en-US" i="1" u="sng">
                <a:solidFill>
                  <a:schemeClr val="tx2"/>
                </a:solidFill>
              </a:rPr>
              <a:t>So that</a:t>
            </a:r>
            <a:r>
              <a:rPr lang="en-US"/>
              <a:t> you and your children may fear God.</a:t>
            </a:r>
          </a:p>
          <a:p>
            <a:r>
              <a:rPr lang="en-US" i="1" u="sng">
                <a:solidFill>
                  <a:schemeClr val="tx2"/>
                </a:solidFill>
              </a:rPr>
              <a:t>So that</a:t>
            </a:r>
            <a:r>
              <a:rPr lang="en-US"/>
              <a:t> you may enjoy long life.</a:t>
            </a:r>
          </a:p>
          <a:p>
            <a:r>
              <a:rPr lang="en-US" i="1" u="sng">
                <a:solidFill>
                  <a:schemeClr val="tx2"/>
                </a:solidFill>
              </a:rPr>
              <a:t>So that</a:t>
            </a:r>
            <a:r>
              <a:rPr lang="en-US"/>
              <a:t> it may go well with you.</a:t>
            </a:r>
          </a:p>
          <a:p>
            <a:r>
              <a:rPr lang="en-US" i="1" u="sng">
                <a:solidFill>
                  <a:schemeClr val="tx2"/>
                </a:solidFill>
              </a:rPr>
              <a:t>So that</a:t>
            </a:r>
            <a:r>
              <a:rPr lang="en-US"/>
              <a:t> you may increase greatly. </a:t>
            </a:r>
          </a:p>
        </p:txBody>
      </p:sp>
      <p:pic>
        <p:nvPicPr>
          <p:cNvPr id="4" name="~PP865.WAV">
            <a:hlinkClick r:id="" action="ppaction://media"/>
          </p:cNvPr>
          <p:cNvPicPr>
            <a:picLocks noRot="1" noChangeAspect="1"/>
          </p:cNvPicPr>
          <p:nvPr>
            <a:wavAudioFile r:embed="rId1" name="~PP865.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15082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026"/>
          <p:cNvSpPr>
            <a:spLocks noGrp="1" noChangeArrowheads="1"/>
          </p:cNvSpPr>
          <p:nvPr>
            <p:ph type="ctrTitle"/>
          </p:nvPr>
        </p:nvSpPr>
        <p:spPr>
          <a:xfrm>
            <a:off x="685800" y="2438400"/>
            <a:ext cx="7772400" cy="1143000"/>
          </a:xfrm>
        </p:spPr>
        <p:txBody>
          <a:bodyPr/>
          <a:lstStyle/>
          <a:p>
            <a:r>
              <a:rPr lang="en-US" sz="4800"/>
              <a:t>“4 Hear, O Israel: The LORD our God, the LORD is one.  </a:t>
            </a:r>
            <a:br>
              <a:rPr lang="en-US" sz="4800"/>
            </a:br>
            <a:r>
              <a:rPr lang="en-US" sz="4800"/>
              <a:t>5 Love the LORD your God with all your heart and with all your soul and with all your strength”</a:t>
            </a:r>
            <a:endParaRPr lang="en-US"/>
          </a:p>
        </p:txBody>
      </p:sp>
      <p:pic>
        <p:nvPicPr>
          <p:cNvPr id="3" name="~PP1470.WAV">
            <a:hlinkClick r:id="" action="ppaction://media"/>
          </p:cNvPr>
          <p:cNvPicPr>
            <a:picLocks noRot="1" noChangeAspect="1"/>
          </p:cNvPicPr>
          <p:nvPr>
            <a:wavAudioFile r:embed="rId1" name="~PP1470.WAV"/>
          </p:nvPr>
        </p:nvPicPr>
        <p:blipFill>
          <a:blip r:embed="rId4" cstate="print"/>
          <a:stretch>
            <a:fillRect/>
          </a:stretch>
        </p:blipFill>
        <p:spPr>
          <a:xfrm>
            <a:off x="8656638" y="6370638"/>
            <a:ext cx="304800" cy="304800"/>
          </a:xfrm>
          <a:prstGeom prst="rect">
            <a:avLst/>
          </a:prstGeom>
        </p:spPr>
      </p:pic>
    </p:spTree>
  </p:cSld>
  <p:clrMapOvr>
    <a:masterClrMapping/>
  </p:clrMapOvr>
  <p:transition spd="med" advTm="1670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08.2"/>
</p:tagLst>
</file>

<file path=ppt/tags/tag2.xml><?xml version="1.0" encoding="utf-8"?>
<p:tagLst xmlns:a="http://schemas.openxmlformats.org/drawingml/2006/main" xmlns:r="http://schemas.openxmlformats.org/officeDocument/2006/relationships" xmlns:p="http://schemas.openxmlformats.org/presentationml/2006/main">
  <p:tag name="TIMING" val="|201.8"/>
</p:tagLst>
</file>

<file path=ppt/theme/theme1.xml><?xml version="1.0" encoding="utf-8"?>
<a:theme xmlns:a="http://schemas.openxmlformats.org/drawingml/2006/main" name="Default Design">
  <a:themeElements>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3037</TotalTime>
  <Words>857</Words>
  <Application>Microsoft Office PowerPoint</Application>
  <PresentationFormat>On-screen Show (4:3)</PresentationFormat>
  <Paragraphs>138</Paragraphs>
  <Slides>22</Slides>
  <Notes>22</Notes>
  <HiddenSlides>0</HiddenSlides>
  <MMClips>24</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Default Design</vt:lpstr>
      <vt:lpstr> Deuteronomy 6:1-9                 “The Shema--Hear”</vt:lpstr>
      <vt:lpstr>Part 1  “The Context”</vt:lpstr>
      <vt:lpstr>The Awesome Appearance at Sinai.</vt:lpstr>
      <vt:lpstr>The Awesome Appearance at Sinai.</vt:lpstr>
      <vt:lpstr>Deuteronomy 6:1 “These are the commands, decrees and laws the LORD your God directed me to teach you to observe in the land that you are crossing the Jordan to possess,”</vt:lpstr>
      <vt:lpstr>“2 so that you, your children and their children after them may fear the LORD your God as long as you live by keeping all his decrees and commands that I give you, and so that you may enjoy long life.”</vt:lpstr>
      <vt:lpstr>“3 Hear, O Israel, and be careful to obey so that it may go well with you and so that you may increase greatly in a land flowing with milk and honey, just as the LORD, the God of your fathers, promised you.”</vt:lpstr>
      <vt:lpstr>The four “so that” phrases</vt:lpstr>
      <vt:lpstr>“4 Hear, O Israel: The LORD our God, the LORD is one.   5 Love the LORD your God with all your heart and with all your soul and with all your strength”</vt:lpstr>
      <vt:lpstr>Part 2  “One God”</vt:lpstr>
      <vt:lpstr>This Is An Exclusive Position</vt:lpstr>
      <vt:lpstr>Elijah and the prophets of Baal</vt:lpstr>
      <vt:lpstr>Elijah and the prophets of Baal</vt:lpstr>
      <vt:lpstr>Teach Your Children Well - Part 3</vt:lpstr>
      <vt:lpstr>“6 These commandments that I give you today are to be upon your hearts.  7 Impress them on your children. Talk about them when you sit at home and when you walk along the road, when you lie down and when you get up.”</vt:lpstr>
      <vt:lpstr>“8 Tie them as symbols on your hands and bind them on your foreheads.  9 Write them on the doorframes of your houses and on your gates.”</vt:lpstr>
      <vt:lpstr>Teach Your Children </vt:lpstr>
      <vt:lpstr>Teach Your Children Well  - Part 3</vt:lpstr>
      <vt:lpstr>Teach Your Children Well  - Part 3</vt:lpstr>
      <vt:lpstr>Teach Your Children Well  - Part 3</vt:lpstr>
      <vt:lpstr>Remember:</vt:lpstr>
      <vt:lpstr>Thanks for joining us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Deuteronomy 6:1-9</dc:title>
  <dc:creator>Tom Steed</dc:creator>
  <cp:keywords>One God, Deut 6, teach, children</cp:keywords>
  <dc:description>Get more PowerPoint based sermons and Sunday School literature at wwww.eBibleTeacher.com</dc:description>
  <cp:lastModifiedBy>Joe Holloway</cp:lastModifiedBy>
  <cp:revision>53</cp:revision>
  <dcterms:created xsi:type="dcterms:W3CDTF">2000-11-05T14:42:45Z</dcterms:created>
  <dcterms:modified xsi:type="dcterms:W3CDTF">2012-01-22T18:13:28Z</dcterms:modified>
</cp:coreProperties>
</file>