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Lst>
  <p:sldSz cx="18288000" cy="10287000"/>
  <p:notesSz cx="6858000" cy="9144000"/>
  <p:embeddedFontLst>
    <p:embeddedFont>
      <p:font typeface="DM Sans Bold" charset="1" panose="00000000000000000000"/>
      <p:regular r:id="rId13"/>
    </p:embeddedFont>
    <p:embeddedFont>
      <p:font typeface="DM Sans" charset="1" panose="00000000000000000000"/>
      <p:regular r:id="rId14"/>
    </p:embeddedFont>
    <p:embeddedFont>
      <p:font typeface="Canva Sans Bold" charset="1" panose="020B0803030501040103"/>
      <p:regular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jpe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5.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https://thechurchillcenter.com" TargetMode="External" Type="http://schemas.openxmlformats.org/officeDocument/2006/relationships/hyperlink"/><Relationship Id="rId2" Target="../media/image8.png" Type="http://schemas.openxmlformats.org/officeDocument/2006/relationships/image"/><Relationship Id="rId3" Target="../media/image9.png" Type="http://schemas.openxmlformats.org/officeDocument/2006/relationships/image"/><Relationship Id="rId4" Target="../media/image10.svg" Type="http://schemas.openxmlformats.org/officeDocument/2006/relationships/image"/><Relationship Id="rId5" Target="../media/image11.png" Type="http://schemas.openxmlformats.org/officeDocument/2006/relationships/image"/><Relationship Id="rId6" Target="../media/image12.svg" Type="http://schemas.openxmlformats.org/officeDocument/2006/relationships/image"/><Relationship Id="rId7" Target="mailto:info@thechurchillcenter.com" TargetMode="External" Type="http://schemas.openxmlformats.org/officeDocument/2006/relationships/hyperlink"/><Relationship Id="rId8" Target="../media/image1.png" Type="http://schemas.openxmlformats.org/officeDocument/2006/relationships/image"/><Relationship Id="rId9" Target="../media/image2.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8873876" y="8802118"/>
            <a:ext cx="680615" cy="680615"/>
          </a:xfrm>
          <a:custGeom>
            <a:avLst/>
            <a:gdLst/>
            <a:ahLst/>
            <a:cxnLst/>
            <a:rect r="r" b="b" t="t" l="l"/>
            <a:pathLst>
              <a:path h="680615" w="680615">
                <a:moveTo>
                  <a:pt x="0" y="0"/>
                </a:moveTo>
                <a:lnTo>
                  <a:pt x="680614" y="0"/>
                </a:lnTo>
                <a:lnTo>
                  <a:pt x="680614" y="680614"/>
                </a:lnTo>
                <a:lnTo>
                  <a:pt x="0" y="68061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5917807" y="311162"/>
            <a:ext cx="3296376" cy="2578171"/>
          </a:xfrm>
          <a:custGeom>
            <a:avLst/>
            <a:gdLst/>
            <a:ahLst/>
            <a:cxnLst/>
            <a:rect r="r" b="b" t="t" l="l"/>
            <a:pathLst>
              <a:path h="2578171" w="3296376">
                <a:moveTo>
                  <a:pt x="0" y="0"/>
                </a:moveTo>
                <a:lnTo>
                  <a:pt x="3296376" y="0"/>
                </a:lnTo>
                <a:lnTo>
                  <a:pt x="3296376" y="2578172"/>
                </a:lnTo>
                <a:lnTo>
                  <a:pt x="0" y="2578172"/>
                </a:lnTo>
                <a:lnTo>
                  <a:pt x="0" y="0"/>
                </a:lnTo>
                <a:close/>
              </a:path>
            </a:pathLst>
          </a:custGeom>
          <a:blipFill>
            <a:blip r:embed="rId4"/>
            <a:stretch>
              <a:fillRect l="0" t="0" r="0" b="0"/>
            </a:stretch>
          </a:blipFill>
        </p:spPr>
      </p:sp>
      <p:sp>
        <p:nvSpPr>
          <p:cNvPr name="Freeform 4" id="4"/>
          <p:cNvSpPr/>
          <p:nvPr/>
        </p:nvSpPr>
        <p:spPr>
          <a:xfrm flipH="false" flipV="false" rot="0">
            <a:off x="8284336" y="3595288"/>
            <a:ext cx="9189855" cy="4486166"/>
          </a:xfrm>
          <a:custGeom>
            <a:avLst/>
            <a:gdLst/>
            <a:ahLst/>
            <a:cxnLst/>
            <a:rect r="r" b="b" t="t" l="l"/>
            <a:pathLst>
              <a:path h="4486166" w="9189855">
                <a:moveTo>
                  <a:pt x="0" y="0"/>
                </a:moveTo>
                <a:lnTo>
                  <a:pt x="9189856" y="0"/>
                </a:lnTo>
                <a:lnTo>
                  <a:pt x="9189856" y="4486166"/>
                </a:lnTo>
                <a:lnTo>
                  <a:pt x="0" y="4486166"/>
                </a:lnTo>
                <a:lnTo>
                  <a:pt x="0" y="0"/>
                </a:lnTo>
                <a:close/>
              </a:path>
            </a:pathLst>
          </a:custGeom>
          <a:blipFill>
            <a:blip r:embed="rId5"/>
            <a:stretch>
              <a:fillRect l="-6226" t="0" r="-10933" b="0"/>
            </a:stretch>
          </a:blipFill>
        </p:spPr>
      </p:sp>
      <p:sp>
        <p:nvSpPr>
          <p:cNvPr name="TextBox 5" id="5"/>
          <p:cNvSpPr txBox="true"/>
          <p:nvPr/>
        </p:nvSpPr>
        <p:spPr>
          <a:xfrm rot="0">
            <a:off x="408654" y="3926797"/>
            <a:ext cx="7635626" cy="4346357"/>
          </a:xfrm>
          <a:prstGeom prst="rect">
            <a:avLst/>
          </a:prstGeom>
        </p:spPr>
        <p:txBody>
          <a:bodyPr anchor="t" rtlCol="false" tIns="0" lIns="0" bIns="0" rIns="0">
            <a:spAutoFit/>
          </a:bodyPr>
          <a:lstStyle/>
          <a:p>
            <a:pPr algn="ctr">
              <a:lnSpc>
                <a:spcPts val="6883"/>
              </a:lnSpc>
            </a:pPr>
            <a:r>
              <a:rPr lang="en-US" sz="5736" b="true">
                <a:solidFill>
                  <a:srgbClr val="292929"/>
                </a:solidFill>
                <a:latin typeface="DM Sans Bold"/>
                <a:ea typeface="DM Sans Bold"/>
                <a:cs typeface="DM Sans Bold"/>
                <a:sym typeface="DM Sans Bold"/>
              </a:rPr>
              <a:t>Blue Light and Your Skin: How Digital Aging is Real and Preventable?</a:t>
            </a:r>
          </a:p>
          <a:p>
            <a:pPr algn="ctr">
              <a:lnSpc>
                <a:spcPts val="6883"/>
              </a:lnSpc>
            </a:pPr>
          </a:p>
        </p:txBody>
      </p:sp>
      <p:sp>
        <p:nvSpPr>
          <p:cNvPr name="TextBox 6" id="6"/>
          <p:cNvSpPr txBox="true"/>
          <p:nvPr/>
        </p:nvSpPr>
        <p:spPr>
          <a:xfrm rot="0">
            <a:off x="9927465" y="8787407"/>
            <a:ext cx="6439387" cy="666750"/>
          </a:xfrm>
          <a:prstGeom prst="rect">
            <a:avLst/>
          </a:prstGeom>
        </p:spPr>
        <p:txBody>
          <a:bodyPr anchor="t" rtlCol="false" tIns="0" lIns="0" bIns="0" rIns="0">
            <a:spAutoFit/>
          </a:bodyPr>
          <a:lstStyle/>
          <a:p>
            <a:pPr algn="l">
              <a:lnSpc>
                <a:spcPts val="5285"/>
              </a:lnSpc>
            </a:pPr>
            <a:r>
              <a:rPr lang="en-US" sz="4404" b="true">
                <a:solidFill>
                  <a:srgbClr val="292929"/>
                </a:solidFill>
                <a:latin typeface="DM Sans Bold"/>
                <a:ea typeface="DM Sans Bold"/>
                <a:cs typeface="DM Sans Bold"/>
                <a:sym typeface="DM Sans Bold"/>
              </a:rPr>
              <a:t>thechurchillcenter.com</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9513954" y="3592942"/>
            <a:ext cx="7745346" cy="4366842"/>
          </a:xfrm>
          <a:custGeom>
            <a:avLst/>
            <a:gdLst/>
            <a:ahLst/>
            <a:cxnLst/>
            <a:rect r="r" b="b" t="t" l="l"/>
            <a:pathLst>
              <a:path h="4366842" w="7745346">
                <a:moveTo>
                  <a:pt x="0" y="0"/>
                </a:moveTo>
                <a:lnTo>
                  <a:pt x="7745346" y="0"/>
                </a:lnTo>
                <a:lnTo>
                  <a:pt x="7745346" y="4366843"/>
                </a:lnTo>
                <a:lnTo>
                  <a:pt x="0" y="4366843"/>
                </a:lnTo>
                <a:lnTo>
                  <a:pt x="0" y="0"/>
                </a:lnTo>
                <a:close/>
              </a:path>
            </a:pathLst>
          </a:custGeom>
          <a:blipFill>
            <a:blip r:embed="rId2"/>
            <a:stretch>
              <a:fillRect l="0" t="0" r="0" b="0"/>
            </a:stretch>
          </a:blipFill>
        </p:spPr>
      </p:sp>
      <p:sp>
        <p:nvSpPr>
          <p:cNvPr name="TextBox 3" id="3"/>
          <p:cNvSpPr txBox="true"/>
          <p:nvPr/>
        </p:nvSpPr>
        <p:spPr>
          <a:xfrm rot="0">
            <a:off x="5119592" y="786920"/>
            <a:ext cx="6200728" cy="1581150"/>
          </a:xfrm>
          <a:prstGeom prst="rect">
            <a:avLst/>
          </a:prstGeom>
        </p:spPr>
        <p:txBody>
          <a:bodyPr anchor="t" rtlCol="false" tIns="0" lIns="0" bIns="0" rIns="0">
            <a:spAutoFit/>
          </a:bodyPr>
          <a:lstStyle/>
          <a:p>
            <a:pPr algn="l">
              <a:lnSpc>
                <a:spcPts val="6240"/>
              </a:lnSpc>
            </a:pPr>
            <a:r>
              <a:rPr lang="en-US" sz="5200" b="true">
                <a:solidFill>
                  <a:srgbClr val="292929"/>
                </a:solidFill>
                <a:latin typeface="DM Sans Bold"/>
                <a:ea typeface="DM Sans Bold"/>
                <a:cs typeface="DM Sans Bold"/>
                <a:sym typeface="DM Sans Bold"/>
              </a:rPr>
              <a:t>What is Blue Light?</a:t>
            </a:r>
          </a:p>
          <a:p>
            <a:pPr algn="l">
              <a:lnSpc>
                <a:spcPts val="6240"/>
              </a:lnSpc>
            </a:pPr>
          </a:p>
        </p:txBody>
      </p:sp>
      <p:sp>
        <p:nvSpPr>
          <p:cNvPr name="TextBox 4" id="4"/>
          <p:cNvSpPr txBox="true"/>
          <p:nvPr/>
        </p:nvSpPr>
        <p:spPr>
          <a:xfrm rot="0">
            <a:off x="562735" y="3526267"/>
            <a:ext cx="7657221" cy="5605145"/>
          </a:xfrm>
          <a:prstGeom prst="rect">
            <a:avLst/>
          </a:prstGeom>
        </p:spPr>
        <p:txBody>
          <a:bodyPr anchor="t" rtlCol="false" tIns="0" lIns="0" bIns="0" rIns="0">
            <a:spAutoFit/>
          </a:bodyPr>
          <a:lstStyle/>
          <a:p>
            <a:pPr algn="just">
              <a:lnSpc>
                <a:spcPts val="4480"/>
              </a:lnSpc>
            </a:pPr>
            <a:r>
              <a:rPr lang="en-US" sz="3200">
                <a:solidFill>
                  <a:srgbClr val="292929"/>
                </a:solidFill>
                <a:latin typeface="DM Sans"/>
                <a:ea typeface="DM Sans"/>
                <a:cs typeface="DM Sans"/>
                <a:sym typeface="DM Sans"/>
              </a:rPr>
              <a:t>Blue light is a part of the visible light spectrum. It has a short wavelength and is emitted by electronic devices. Sunlight is also a natural source of blue light. However, the amount we get from screens is much higher because we spend more time in front of them. Studies show that blue light can penetrate the skin and affect its health.</a:t>
            </a:r>
          </a:p>
          <a:p>
            <a:pPr algn="just">
              <a:lnSpc>
                <a:spcPts val="4480"/>
              </a:lnSpc>
            </a:pP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0010240" y="3978827"/>
            <a:ext cx="7249060" cy="3397997"/>
          </a:xfrm>
          <a:custGeom>
            <a:avLst/>
            <a:gdLst/>
            <a:ahLst/>
            <a:cxnLst/>
            <a:rect r="r" b="b" t="t" l="l"/>
            <a:pathLst>
              <a:path h="3397997" w="7249060">
                <a:moveTo>
                  <a:pt x="0" y="0"/>
                </a:moveTo>
                <a:lnTo>
                  <a:pt x="7249060" y="0"/>
                </a:lnTo>
                <a:lnTo>
                  <a:pt x="7249060" y="3397997"/>
                </a:lnTo>
                <a:lnTo>
                  <a:pt x="0" y="3397997"/>
                </a:lnTo>
                <a:lnTo>
                  <a:pt x="0" y="0"/>
                </a:lnTo>
                <a:close/>
              </a:path>
            </a:pathLst>
          </a:custGeom>
          <a:blipFill>
            <a:blip r:embed="rId2"/>
            <a:stretch>
              <a:fillRect l="0" t="0" r="0" b="0"/>
            </a:stretch>
          </a:blipFill>
        </p:spPr>
      </p:sp>
      <p:sp>
        <p:nvSpPr>
          <p:cNvPr name="TextBox 3" id="3"/>
          <p:cNvSpPr txBox="true"/>
          <p:nvPr/>
        </p:nvSpPr>
        <p:spPr>
          <a:xfrm rot="0">
            <a:off x="1832376" y="425173"/>
            <a:ext cx="13890404" cy="1790700"/>
          </a:xfrm>
          <a:prstGeom prst="rect">
            <a:avLst/>
          </a:prstGeom>
        </p:spPr>
        <p:txBody>
          <a:bodyPr anchor="t" rtlCol="false" tIns="0" lIns="0" bIns="0" rIns="0">
            <a:spAutoFit/>
          </a:bodyPr>
          <a:lstStyle/>
          <a:p>
            <a:pPr algn="l">
              <a:lnSpc>
                <a:spcPts val="7082"/>
              </a:lnSpc>
            </a:pPr>
            <a:r>
              <a:rPr lang="en-US" sz="5902" b="true">
                <a:solidFill>
                  <a:srgbClr val="292929"/>
                </a:solidFill>
                <a:latin typeface="DM Sans Bold"/>
                <a:ea typeface="DM Sans Bold"/>
                <a:cs typeface="DM Sans Bold"/>
                <a:sym typeface="DM Sans Bold"/>
              </a:rPr>
              <a:t>How Does Blue Light Affect Your Skin?</a:t>
            </a:r>
          </a:p>
          <a:p>
            <a:pPr algn="l">
              <a:lnSpc>
                <a:spcPts val="7082"/>
              </a:lnSpc>
            </a:pPr>
          </a:p>
        </p:txBody>
      </p:sp>
      <p:sp>
        <p:nvSpPr>
          <p:cNvPr name="TextBox 4" id="4"/>
          <p:cNvSpPr txBox="true"/>
          <p:nvPr/>
        </p:nvSpPr>
        <p:spPr>
          <a:xfrm rot="0">
            <a:off x="639208" y="3912152"/>
            <a:ext cx="8138370" cy="4481196"/>
          </a:xfrm>
          <a:prstGeom prst="rect">
            <a:avLst/>
          </a:prstGeom>
        </p:spPr>
        <p:txBody>
          <a:bodyPr anchor="t" rtlCol="false" tIns="0" lIns="0" bIns="0" rIns="0">
            <a:spAutoFit/>
          </a:bodyPr>
          <a:lstStyle/>
          <a:p>
            <a:pPr algn="just" marL="690876" indent="-345438" lvl="1">
              <a:lnSpc>
                <a:spcPts val="4479"/>
              </a:lnSpc>
              <a:buFont typeface="Arial"/>
              <a:buChar char="•"/>
            </a:pPr>
            <a:r>
              <a:rPr lang="en-US" sz="3199">
                <a:solidFill>
                  <a:srgbClr val="292929"/>
                </a:solidFill>
                <a:latin typeface="DM Sans"/>
                <a:ea typeface="DM Sans"/>
                <a:cs typeface="DM Sans"/>
                <a:sym typeface="DM Sans"/>
              </a:rPr>
              <a:t>Increases Free Radicals</a:t>
            </a:r>
          </a:p>
          <a:p>
            <a:pPr algn="just" marL="690876" indent="-345438" lvl="1">
              <a:lnSpc>
                <a:spcPts val="4479"/>
              </a:lnSpc>
              <a:buFont typeface="Arial"/>
              <a:buChar char="•"/>
            </a:pPr>
            <a:r>
              <a:rPr lang="en-US" sz="3199">
                <a:solidFill>
                  <a:srgbClr val="292929"/>
                </a:solidFill>
                <a:latin typeface="DM Sans"/>
                <a:ea typeface="DM Sans"/>
                <a:cs typeface="DM Sans"/>
                <a:sym typeface="DM Sans"/>
              </a:rPr>
              <a:t>Blue light exposure can lead to the production of free radicals. These are unstable molecules that can damage skin cells. This damage can speed up the aging process, leading to wrinkles and fine lines.</a:t>
            </a:r>
          </a:p>
          <a:p>
            <a:pPr algn="just">
              <a:lnSpc>
                <a:spcPts val="4479"/>
              </a:lnSpc>
            </a:pPr>
          </a:p>
        </p:txBody>
      </p:sp>
    </p:spTree>
  </p:cSld>
  <p:clrMapOvr>
    <a:masterClrMapping/>
  </p:clrMapOvr>
</p:sld>
</file>

<file path=ppt/slides/slide4.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2991302" y="1028700"/>
            <a:ext cx="10405776" cy="895350"/>
          </a:xfrm>
          <a:prstGeom prst="rect">
            <a:avLst/>
          </a:prstGeom>
        </p:spPr>
        <p:txBody>
          <a:bodyPr anchor="t" rtlCol="false" tIns="0" lIns="0" bIns="0" rIns="0">
            <a:spAutoFit/>
          </a:bodyPr>
          <a:lstStyle/>
          <a:p>
            <a:pPr algn="l">
              <a:lnSpc>
                <a:spcPts val="7080"/>
              </a:lnSpc>
            </a:pPr>
            <a:r>
              <a:rPr lang="en-US" sz="5900" b="true">
                <a:solidFill>
                  <a:srgbClr val="292929"/>
                </a:solidFill>
                <a:latin typeface="DM Sans Bold"/>
                <a:ea typeface="DM Sans Bold"/>
                <a:cs typeface="DM Sans Bold"/>
                <a:sym typeface="DM Sans Bold"/>
              </a:rPr>
              <a:t>The Realities of Digital Aging</a:t>
            </a:r>
          </a:p>
        </p:txBody>
      </p:sp>
      <p:sp>
        <p:nvSpPr>
          <p:cNvPr name="TextBox 3" id="3"/>
          <p:cNvSpPr txBox="true"/>
          <p:nvPr/>
        </p:nvSpPr>
        <p:spPr>
          <a:xfrm rot="0">
            <a:off x="2213953" y="4145939"/>
            <a:ext cx="13860094" cy="2795271"/>
          </a:xfrm>
          <a:prstGeom prst="rect">
            <a:avLst/>
          </a:prstGeom>
        </p:spPr>
        <p:txBody>
          <a:bodyPr anchor="t" rtlCol="false" tIns="0" lIns="0" bIns="0" rIns="0">
            <a:spAutoFit/>
          </a:bodyPr>
          <a:lstStyle/>
          <a:p>
            <a:pPr algn="l">
              <a:lnSpc>
                <a:spcPts val="4479"/>
              </a:lnSpc>
            </a:pPr>
            <a:r>
              <a:rPr lang="en-US" sz="3199">
                <a:solidFill>
                  <a:srgbClr val="292929"/>
                </a:solidFill>
                <a:latin typeface="DM Sans"/>
                <a:ea typeface="DM Sans"/>
                <a:cs typeface="DM Sans"/>
                <a:sym typeface="DM Sans"/>
              </a:rPr>
              <a:t>Digital aging is a term used to describe the effects of excessive screen time on our skin. As we continue to rely on technology for work and social interactions, the risk of digital aging increases. You might notice that your skin looks tired or aged if you spend too much time on devices.</a:t>
            </a:r>
          </a:p>
          <a:p>
            <a:pPr algn="l">
              <a:lnSpc>
                <a:spcPts val="4479"/>
              </a:lnSpc>
            </a:pP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1489659" y="2810717"/>
            <a:ext cx="5384811" cy="5384811"/>
          </a:xfrm>
          <a:custGeom>
            <a:avLst/>
            <a:gdLst/>
            <a:ahLst/>
            <a:cxnLst/>
            <a:rect r="r" b="b" t="t" l="l"/>
            <a:pathLst>
              <a:path h="5384811" w="5384811">
                <a:moveTo>
                  <a:pt x="0" y="0"/>
                </a:moveTo>
                <a:lnTo>
                  <a:pt x="5384811" y="0"/>
                </a:lnTo>
                <a:lnTo>
                  <a:pt x="5384811" y="5384811"/>
                </a:lnTo>
                <a:lnTo>
                  <a:pt x="0" y="5384811"/>
                </a:lnTo>
                <a:lnTo>
                  <a:pt x="0" y="0"/>
                </a:lnTo>
                <a:close/>
              </a:path>
            </a:pathLst>
          </a:custGeom>
          <a:blipFill>
            <a:blip r:embed="rId2"/>
            <a:stretch>
              <a:fillRect l="0" t="0" r="0" b="0"/>
            </a:stretch>
          </a:blipFill>
        </p:spPr>
      </p:sp>
      <p:sp>
        <p:nvSpPr>
          <p:cNvPr name="TextBox 3" id="3"/>
          <p:cNvSpPr txBox="true"/>
          <p:nvPr/>
        </p:nvSpPr>
        <p:spPr>
          <a:xfrm rot="0">
            <a:off x="4292480" y="469127"/>
            <a:ext cx="7745295" cy="1790700"/>
          </a:xfrm>
          <a:prstGeom prst="rect">
            <a:avLst/>
          </a:prstGeom>
        </p:spPr>
        <p:txBody>
          <a:bodyPr anchor="t" rtlCol="false" tIns="0" lIns="0" bIns="0" rIns="0">
            <a:spAutoFit/>
          </a:bodyPr>
          <a:lstStyle/>
          <a:p>
            <a:pPr algn="l">
              <a:lnSpc>
                <a:spcPts val="7080"/>
              </a:lnSpc>
            </a:pPr>
            <a:r>
              <a:rPr lang="en-US" sz="5900" b="true">
                <a:solidFill>
                  <a:srgbClr val="292929"/>
                </a:solidFill>
                <a:latin typeface="DM Sans Bold"/>
                <a:ea typeface="DM Sans Bold"/>
                <a:cs typeface="DM Sans Bold"/>
                <a:sym typeface="DM Sans Bold"/>
              </a:rPr>
              <a:t>Anti-Aging Skin Care</a:t>
            </a:r>
          </a:p>
          <a:p>
            <a:pPr algn="l">
              <a:lnSpc>
                <a:spcPts val="7080"/>
              </a:lnSpc>
            </a:pPr>
          </a:p>
        </p:txBody>
      </p:sp>
      <p:sp>
        <p:nvSpPr>
          <p:cNvPr name="TextBox 4" id="4"/>
          <p:cNvSpPr txBox="true"/>
          <p:nvPr/>
        </p:nvSpPr>
        <p:spPr>
          <a:xfrm rot="0">
            <a:off x="280999" y="3994850"/>
            <a:ext cx="10220857" cy="4481071"/>
          </a:xfrm>
          <a:prstGeom prst="rect">
            <a:avLst/>
          </a:prstGeom>
        </p:spPr>
        <p:txBody>
          <a:bodyPr anchor="t" rtlCol="false" tIns="0" lIns="0" bIns="0" rIns="0">
            <a:spAutoFit/>
          </a:bodyPr>
          <a:lstStyle/>
          <a:p>
            <a:pPr algn="just">
              <a:lnSpc>
                <a:spcPts val="4486"/>
              </a:lnSpc>
            </a:pPr>
          </a:p>
          <a:p>
            <a:pPr algn="just">
              <a:lnSpc>
                <a:spcPts val="4486"/>
              </a:lnSpc>
            </a:pPr>
            <a:r>
              <a:rPr lang="en-US" sz="3204">
                <a:solidFill>
                  <a:srgbClr val="292929"/>
                </a:solidFill>
                <a:latin typeface="DM Sans"/>
                <a:ea typeface="DM Sans"/>
                <a:cs typeface="DM Sans"/>
                <a:sym typeface="DM Sans"/>
              </a:rPr>
              <a:t>Use Sunscreen Daily</a:t>
            </a:r>
          </a:p>
          <a:p>
            <a:pPr algn="just">
              <a:lnSpc>
                <a:spcPts val="4486"/>
              </a:lnSpc>
            </a:pPr>
            <a:r>
              <a:rPr lang="en-US" sz="3204">
                <a:solidFill>
                  <a:srgbClr val="292929"/>
                </a:solidFill>
                <a:latin typeface="DM Sans"/>
                <a:ea typeface="DM Sans"/>
                <a:cs typeface="DM Sans"/>
                <a:sym typeface="DM Sans"/>
              </a:rPr>
              <a:t>Even if you’re indoors, blue light can reach your skin. Applying sunscreen with broad-spectrum protection is vital. Look for a sunscreen that offers protection against both UV rays and blue light. This will help shield your skin from potential damage.</a:t>
            </a:r>
          </a:p>
          <a:p>
            <a:pPr algn="just">
              <a:lnSpc>
                <a:spcPts val="4486"/>
              </a:lnSpc>
            </a:pPr>
          </a:p>
        </p:txBody>
      </p:sp>
    </p:spTree>
  </p:cSld>
  <p:clrMapOvr>
    <a:masterClrMapping/>
  </p:clrMapOvr>
</p:sld>
</file>

<file path=ppt/slides/slide6.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p:nvSpPr>
          <p:cNvPr name="TextBox 2" id="2"/>
          <p:cNvSpPr txBox="true"/>
          <p:nvPr/>
        </p:nvSpPr>
        <p:spPr>
          <a:xfrm rot="0">
            <a:off x="4526474" y="576059"/>
            <a:ext cx="4617526" cy="1790700"/>
          </a:xfrm>
          <a:prstGeom prst="rect">
            <a:avLst/>
          </a:prstGeom>
        </p:spPr>
        <p:txBody>
          <a:bodyPr anchor="t" rtlCol="false" tIns="0" lIns="0" bIns="0" rIns="0">
            <a:spAutoFit/>
          </a:bodyPr>
          <a:lstStyle/>
          <a:p>
            <a:pPr algn="l">
              <a:lnSpc>
                <a:spcPts val="7080"/>
              </a:lnSpc>
            </a:pPr>
            <a:r>
              <a:rPr lang="en-US" sz="5900" b="true">
                <a:solidFill>
                  <a:srgbClr val="292929"/>
                </a:solidFill>
                <a:latin typeface="DM Sans Bold"/>
                <a:ea typeface="DM Sans Bold"/>
                <a:cs typeface="DM Sans Bold"/>
                <a:sym typeface="DM Sans Bold"/>
              </a:rPr>
              <a:t>Final Words</a:t>
            </a:r>
          </a:p>
          <a:p>
            <a:pPr algn="l">
              <a:lnSpc>
                <a:spcPts val="7080"/>
              </a:lnSpc>
            </a:pPr>
          </a:p>
        </p:txBody>
      </p:sp>
      <p:sp>
        <p:nvSpPr>
          <p:cNvPr name="TextBox 3" id="3"/>
          <p:cNvSpPr txBox="true"/>
          <p:nvPr/>
        </p:nvSpPr>
        <p:spPr>
          <a:xfrm rot="0">
            <a:off x="1028700" y="3150492"/>
            <a:ext cx="14722141" cy="3919342"/>
          </a:xfrm>
          <a:prstGeom prst="rect">
            <a:avLst/>
          </a:prstGeom>
        </p:spPr>
        <p:txBody>
          <a:bodyPr anchor="t" rtlCol="false" tIns="0" lIns="0" bIns="0" rIns="0">
            <a:spAutoFit/>
          </a:bodyPr>
          <a:lstStyle/>
          <a:p>
            <a:pPr algn="just">
              <a:lnSpc>
                <a:spcPts val="4473"/>
              </a:lnSpc>
            </a:pPr>
            <a:r>
              <a:rPr lang="en-US" sz="3195">
                <a:solidFill>
                  <a:srgbClr val="292929"/>
                </a:solidFill>
                <a:latin typeface="DM Sans"/>
                <a:ea typeface="DM Sans"/>
                <a:cs typeface="DM Sans"/>
                <a:sym typeface="DM Sans"/>
              </a:rPr>
              <a:t>Blue light is a real concern in today’s digital age. It can contribute to digital aging, leading to various skin issues. However, by taking simple steps, you can protect your skin from its harmful effects. Incorporating good anti-aging skincare practices in Fullerton will help maintain your skin's health and youthfulness. Remember, prevention is key. Start taking care of your skin today, and it will thank you tomorrow!</a:t>
            </a:r>
          </a:p>
          <a:p>
            <a:pPr algn="just">
              <a:lnSpc>
                <a:spcPts val="4473"/>
              </a:lnSpc>
            </a:pP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0332485" y="1928693"/>
            <a:ext cx="7668768" cy="7668768"/>
          </a:xfrm>
          <a:custGeom>
            <a:avLst/>
            <a:gdLst/>
            <a:ahLst/>
            <a:cxnLst/>
            <a:rect r="r" b="b" t="t" l="l"/>
            <a:pathLst>
              <a:path h="7668768" w="7668768">
                <a:moveTo>
                  <a:pt x="0" y="0"/>
                </a:moveTo>
                <a:lnTo>
                  <a:pt x="7668767" y="0"/>
                </a:lnTo>
                <a:lnTo>
                  <a:pt x="7668767" y="7668768"/>
                </a:lnTo>
                <a:lnTo>
                  <a:pt x="0" y="7668768"/>
                </a:lnTo>
                <a:lnTo>
                  <a:pt x="0" y="0"/>
                </a:lnTo>
                <a:close/>
              </a:path>
            </a:pathLst>
          </a:custGeom>
          <a:blipFill>
            <a:blip r:embed="rId2">
              <a:alphaModFix amt="74000"/>
            </a:blip>
            <a:stretch>
              <a:fillRect l="0" t="0" r="0" b="0"/>
            </a:stretch>
          </a:blipFill>
        </p:spPr>
      </p:sp>
      <p:sp>
        <p:nvSpPr>
          <p:cNvPr name="Freeform 3" id="3"/>
          <p:cNvSpPr/>
          <p:nvPr/>
        </p:nvSpPr>
        <p:spPr>
          <a:xfrm flipH="false" flipV="false" rot="0">
            <a:off x="1343421" y="2783085"/>
            <a:ext cx="791845" cy="791845"/>
          </a:xfrm>
          <a:custGeom>
            <a:avLst/>
            <a:gdLst/>
            <a:ahLst/>
            <a:cxnLst/>
            <a:rect r="r" b="b" t="t" l="l"/>
            <a:pathLst>
              <a:path h="791845" w="791845">
                <a:moveTo>
                  <a:pt x="0" y="0"/>
                </a:moveTo>
                <a:lnTo>
                  <a:pt x="791845" y="0"/>
                </a:lnTo>
                <a:lnTo>
                  <a:pt x="791845" y="791845"/>
                </a:lnTo>
                <a:lnTo>
                  <a:pt x="0" y="79184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1295818" y="4747577"/>
            <a:ext cx="791845" cy="791845"/>
          </a:xfrm>
          <a:custGeom>
            <a:avLst/>
            <a:gdLst/>
            <a:ahLst/>
            <a:cxnLst/>
            <a:rect r="r" b="b" t="t" l="l"/>
            <a:pathLst>
              <a:path h="791845" w="791845">
                <a:moveTo>
                  <a:pt x="0" y="0"/>
                </a:moveTo>
                <a:lnTo>
                  <a:pt x="791845" y="0"/>
                </a:lnTo>
                <a:lnTo>
                  <a:pt x="791845" y="791846"/>
                </a:lnTo>
                <a:lnTo>
                  <a:pt x="0" y="79184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2711673" y="4156200"/>
            <a:ext cx="6996801" cy="1251186"/>
          </a:xfrm>
          <a:prstGeom prst="rect">
            <a:avLst/>
          </a:prstGeom>
        </p:spPr>
        <p:txBody>
          <a:bodyPr anchor="t" rtlCol="false" tIns="0" lIns="0" bIns="0" rIns="0">
            <a:spAutoFit/>
          </a:bodyPr>
          <a:lstStyle/>
          <a:p>
            <a:pPr algn="ctr">
              <a:lnSpc>
                <a:spcPts val="5062"/>
              </a:lnSpc>
            </a:pPr>
          </a:p>
          <a:p>
            <a:pPr algn="ctr">
              <a:lnSpc>
                <a:spcPts val="5062"/>
              </a:lnSpc>
            </a:pPr>
            <a:r>
              <a:rPr lang="en-US" b="true" sz="3615" u="sng">
                <a:solidFill>
                  <a:srgbClr val="292929"/>
                </a:solidFill>
                <a:latin typeface="Canva Sans Bold"/>
                <a:ea typeface="Canva Sans Bold"/>
                <a:cs typeface="Canva Sans Bold"/>
                <a:sym typeface="Canva Sans Bold"/>
                <a:hlinkClick r:id="rId7" tooltip="mailto:info@thechurchillcenter.com"/>
              </a:rPr>
              <a:t>info@thechurchillcenter.com</a:t>
            </a:r>
          </a:p>
        </p:txBody>
      </p:sp>
      <p:sp>
        <p:nvSpPr>
          <p:cNvPr name="Freeform 6" id="6"/>
          <p:cNvSpPr/>
          <p:nvPr/>
        </p:nvSpPr>
        <p:spPr>
          <a:xfrm flipH="false" flipV="false" rot="0">
            <a:off x="1391025" y="6386192"/>
            <a:ext cx="696638" cy="696638"/>
          </a:xfrm>
          <a:custGeom>
            <a:avLst/>
            <a:gdLst/>
            <a:ahLst/>
            <a:cxnLst/>
            <a:rect r="r" b="b" t="t" l="l"/>
            <a:pathLst>
              <a:path h="696638" w="696638">
                <a:moveTo>
                  <a:pt x="0" y="0"/>
                </a:moveTo>
                <a:lnTo>
                  <a:pt x="696638" y="0"/>
                </a:lnTo>
                <a:lnTo>
                  <a:pt x="696638" y="696638"/>
                </a:lnTo>
                <a:lnTo>
                  <a:pt x="0" y="696638"/>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7" id="7"/>
          <p:cNvSpPr txBox="true"/>
          <p:nvPr/>
        </p:nvSpPr>
        <p:spPr>
          <a:xfrm rot="0">
            <a:off x="6255455" y="457200"/>
            <a:ext cx="5777091" cy="1143000"/>
          </a:xfrm>
          <a:prstGeom prst="rect">
            <a:avLst/>
          </a:prstGeom>
        </p:spPr>
        <p:txBody>
          <a:bodyPr anchor="t" rtlCol="false" tIns="0" lIns="0" bIns="0" rIns="0">
            <a:spAutoFit/>
          </a:bodyPr>
          <a:lstStyle/>
          <a:p>
            <a:pPr algn="l">
              <a:lnSpc>
                <a:spcPts val="9000"/>
              </a:lnSpc>
            </a:pPr>
            <a:r>
              <a:rPr lang="en-US" sz="7500" b="true">
                <a:solidFill>
                  <a:srgbClr val="292929"/>
                </a:solidFill>
                <a:latin typeface="DM Sans Bold"/>
                <a:ea typeface="DM Sans Bold"/>
                <a:cs typeface="DM Sans Bold"/>
                <a:sym typeface="DM Sans Bold"/>
              </a:rPr>
              <a:t>Contact Us</a:t>
            </a:r>
          </a:p>
        </p:txBody>
      </p:sp>
      <p:sp>
        <p:nvSpPr>
          <p:cNvPr name="TextBox 8" id="8"/>
          <p:cNvSpPr txBox="true"/>
          <p:nvPr/>
        </p:nvSpPr>
        <p:spPr>
          <a:xfrm rot="0">
            <a:off x="2468609" y="6325350"/>
            <a:ext cx="7482929" cy="880036"/>
          </a:xfrm>
          <a:prstGeom prst="rect">
            <a:avLst/>
          </a:prstGeom>
        </p:spPr>
        <p:txBody>
          <a:bodyPr anchor="t" rtlCol="false" tIns="0" lIns="0" bIns="0" rIns="0">
            <a:spAutoFit/>
          </a:bodyPr>
          <a:lstStyle/>
          <a:p>
            <a:pPr algn="ctr">
              <a:lnSpc>
                <a:spcPts val="7144"/>
              </a:lnSpc>
            </a:pPr>
            <a:r>
              <a:rPr lang="en-US" b="true" sz="5102" u="sng">
                <a:solidFill>
                  <a:srgbClr val="292929"/>
                </a:solidFill>
                <a:latin typeface="Canva Sans Bold"/>
                <a:ea typeface="Canva Sans Bold"/>
                <a:cs typeface="Canva Sans Bold"/>
                <a:sym typeface="Canva Sans Bold"/>
                <a:hlinkClick r:id="rId10" tooltip="https://thechurchillcenter.com"/>
              </a:rPr>
              <a:t>thechurchillcenter.com</a:t>
            </a:r>
          </a:p>
        </p:txBody>
      </p:sp>
      <p:sp>
        <p:nvSpPr>
          <p:cNvPr name="TextBox 9" id="9"/>
          <p:cNvSpPr txBox="true"/>
          <p:nvPr/>
        </p:nvSpPr>
        <p:spPr>
          <a:xfrm rot="0">
            <a:off x="2622753" y="2694820"/>
            <a:ext cx="5849855" cy="880110"/>
          </a:xfrm>
          <a:prstGeom prst="rect">
            <a:avLst/>
          </a:prstGeom>
        </p:spPr>
        <p:txBody>
          <a:bodyPr anchor="t" rtlCol="false" tIns="0" lIns="0" bIns="0" rIns="0">
            <a:spAutoFit/>
          </a:bodyPr>
          <a:lstStyle/>
          <a:p>
            <a:pPr algn="ctr">
              <a:lnSpc>
                <a:spcPts val="7139"/>
              </a:lnSpc>
            </a:pPr>
            <a:r>
              <a:rPr lang="en-US" sz="5100" b="true">
                <a:solidFill>
                  <a:srgbClr val="292929"/>
                </a:solidFill>
                <a:latin typeface="Canva Sans Bold"/>
                <a:ea typeface="Canva Sans Bold"/>
                <a:cs typeface="Canva Sans Bold"/>
                <a:sym typeface="Canva Sans Bold"/>
              </a:rPr>
              <a:t>+1(714) 519-2121</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DAGVmeKWIQI</dc:identifier>
  <dcterms:modified xsi:type="dcterms:W3CDTF">2011-08-01T06:04:30Z</dcterms:modified>
  <cp:revision>1</cp:revision>
  <dc:title>Blue Light and Your Skin: How Digital Aging is Real and Preventable?</dc:title>
</cp:coreProperties>
</file>