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sldIdLst>
    <p:sldId id="292" r:id="rId2"/>
    <p:sldId id="288" r:id="rId3"/>
    <p:sldId id="275" r:id="rId4"/>
    <p:sldId id="280" r:id="rId5"/>
    <p:sldId id="281" r:id="rId6"/>
    <p:sldId id="265" r:id="rId7"/>
    <p:sldId id="267" r:id="rId8"/>
    <p:sldId id="301" r:id="rId9"/>
    <p:sldId id="266" r:id="rId10"/>
    <p:sldId id="296" r:id="rId11"/>
    <p:sldId id="283" r:id="rId12"/>
    <p:sldId id="282" r:id="rId13"/>
    <p:sldId id="291" r:id="rId14"/>
    <p:sldId id="260" r:id="rId15"/>
    <p:sldId id="262" r:id="rId16"/>
    <p:sldId id="257" r:id="rId17"/>
    <p:sldId id="302" r:id="rId18"/>
    <p:sldId id="300" r:id="rId19"/>
    <p:sldId id="285" r:id="rId20"/>
    <p:sldId id="284" r:id="rId21"/>
    <p:sldId id="298" r:id="rId22"/>
    <p:sldId id="273" r:id="rId23"/>
    <p:sldId id="274" r:id="rId24"/>
    <p:sldId id="286" r:id="rId25"/>
    <p:sldId id="258" r:id="rId26"/>
    <p:sldId id="272" r:id="rId27"/>
    <p:sldId id="264" r:id="rId28"/>
    <p:sldId id="295" r:id="rId29"/>
    <p:sldId id="293" r:id="rId30"/>
    <p:sldId id="270" r:id="rId31"/>
    <p:sldId id="297" r:id="rId32"/>
    <p:sldId id="269" r:id="rId33"/>
    <p:sldId id="271" r:id="rId34"/>
    <p:sldId id="299" r:id="rId35"/>
    <p:sldId id="290" r:id="rId36"/>
    <p:sldId id="294" r:id="rId3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DA24"/>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15" autoAdjust="0"/>
    <p:restoredTop sz="99821" autoAdjust="0"/>
  </p:normalViewPr>
  <p:slideViewPr>
    <p:cSldViewPr>
      <p:cViewPr>
        <p:scale>
          <a:sx n="75" d="100"/>
          <a:sy n="75" d="100"/>
        </p:scale>
        <p:origin x="-360" y="-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EF6A70-F0CA-47F8-B1E3-DD147A5EAB9A}" type="datetimeFigureOut">
              <a:rPr lang="fr-FR" smtClean="0"/>
              <a:pPr/>
              <a:t>19/06/2011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1293B6-6014-43E1-A60D-4FB7E7065381}"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D01293B6-6014-43E1-A60D-4FB7E7065381}" type="slidenum">
              <a:rPr lang="fr-FR" smtClean="0"/>
              <a:pPr/>
              <a:t>25</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540544" y="776288"/>
            <a:ext cx="8062912" cy="1470025"/>
          </a:xfrm>
        </p:spPr>
        <p:txBody>
          <a:bodyPr anchor="b">
            <a:normAutofit/>
          </a:bodyPr>
          <a:lstStyle>
            <a:lvl1pPr algn="r">
              <a:defRPr sz="440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1371600" y="6012656"/>
            <a:ext cx="5791200" cy="365125"/>
          </a:xfrm>
        </p:spPr>
        <p:txBody>
          <a:bodyPr tIns="0" bIns="0" anchor="t"/>
          <a:lstStyle>
            <a:lvl1pPr algn="r">
              <a:defRPr sz="1000"/>
            </a:lvl1pPr>
          </a:lstStyle>
          <a:p>
            <a:fld id="{A852235B-210A-4A3E-AEAC-0845A1578FEA}" type="datetimeFigureOut">
              <a:rPr lang="fr-FR" smtClean="0"/>
              <a:pPr/>
              <a:t>19/06/2011</a:t>
            </a:fld>
            <a:endParaRPr lang="fr-FR"/>
          </a:p>
        </p:txBody>
      </p:sp>
      <p:sp>
        <p:nvSpPr>
          <p:cNvPr id="17" name="Espace réservé du pied de page 16"/>
          <p:cNvSpPr>
            <a:spLocks noGrp="1"/>
          </p:cNvSpPr>
          <p:nvPr>
            <p:ph type="ftr" sz="quarter" idx="11"/>
          </p:nvPr>
        </p:nvSpPr>
        <p:spPr>
          <a:xfrm>
            <a:off x="1371600" y="5650704"/>
            <a:ext cx="5791200" cy="365125"/>
          </a:xfrm>
        </p:spPr>
        <p:txBody>
          <a:bodyPr tIns="0" bIns="0" anchor="b"/>
          <a:lstStyle>
            <a:lvl1pPr algn="r">
              <a:defRPr sz="1100"/>
            </a:lvl1pPr>
          </a:lstStyle>
          <a:p>
            <a:endParaRPr lang="fr-FR"/>
          </a:p>
        </p:txBody>
      </p:sp>
      <p:sp>
        <p:nvSpPr>
          <p:cNvPr id="29" name="Espace réservé du numéro de diapositive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655E20F1-BD28-4999-9066-7BC8F9C6C743}"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852235B-210A-4A3E-AEAC-0845A1578FEA}" type="datetimeFigureOut">
              <a:rPr lang="fr-FR" smtClean="0"/>
              <a:pPr/>
              <a:t>19/06/2011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55E20F1-BD28-4999-9066-7BC8F9C6C743}"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381000"/>
            <a:ext cx="1905000" cy="54864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381000"/>
            <a:ext cx="6248400" cy="54864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852235B-210A-4A3E-AEAC-0845A1578FEA}" type="datetimeFigureOut">
              <a:rPr lang="fr-FR" smtClean="0"/>
              <a:pPr/>
              <a:t>19/06/2011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55E20F1-BD28-4999-9066-7BC8F9C6C743}"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399032"/>
          </a:xfrm>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457200" y="1882808"/>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791456" y="6480048"/>
            <a:ext cx="2133600" cy="301752"/>
          </a:xfrm>
        </p:spPr>
        <p:txBody>
          <a:bodyPr/>
          <a:lstStyle/>
          <a:p>
            <a:fld id="{A852235B-210A-4A3E-AEAC-0845A1578FEA}" type="datetimeFigureOut">
              <a:rPr lang="fr-FR" smtClean="0"/>
              <a:pPr/>
              <a:t>19/06/2011</a:t>
            </a:fld>
            <a:endParaRPr lang="fr-FR"/>
          </a:p>
        </p:txBody>
      </p:sp>
      <p:sp>
        <p:nvSpPr>
          <p:cNvPr id="5" name="Espace réservé du pied de page 4"/>
          <p:cNvSpPr>
            <a:spLocks noGrp="1"/>
          </p:cNvSpPr>
          <p:nvPr>
            <p:ph type="ftr" sz="quarter" idx="11"/>
          </p:nvPr>
        </p:nvSpPr>
        <p:spPr>
          <a:xfrm>
            <a:off x="457200" y="6480969"/>
            <a:ext cx="4260056" cy="300831"/>
          </a:xfrm>
        </p:spPr>
        <p:txBody>
          <a:bodyPr/>
          <a:lstStyle/>
          <a:p>
            <a:endParaRPr lang="fr-FR"/>
          </a:p>
        </p:txBody>
      </p:sp>
      <p:sp>
        <p:nvSpPr>
          <p:cNvPr id="6" name="Espace réservé du numéro de diapositive 5"/>
          <p:cNvSpPr>
            <a:spLocks noGrp="1"/>
          </p:cNvSpPr>
          <p:nvPr>
            <p:ph type="sldNum" sz="quarter" idx="12"/>
          </p:nvPr>
        </p:nvSpPr>
        <p:spPr/>
        <p:txBody>
          <a:bodyPr/>
          <a:lstStyle/>
          <a:p>
            <a:fld id="{655E20F1-BD28-4999-9066-7BC8F9C6C743}"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9" name="Triangle rect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le isocè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Espace réservé de la date 3"/>
          <p:cNvSpPr>
            <a:spLocks noGrp="1"/>
          </p:cNvSpPr>
          <p:nvPr>
            <p:ph type="dt" sz="half" idx="10"/>
          </p:nvPr>
        </p:nvSpPr>
        <p:spPr>
          <a:xfrm>
            <a:off x="6955632" y="6477000"/>
            <a:ext cx="2133600" cy="304800"/>
          </a:xfrm>
        </p:spPr>
        <p:txBody>
          <a:bodyPr/>
          <a:lstStyle/>
          <a:p>
            <a:fld id="{A852235B-210A-4A3E-AEAC-0845A1578FEA}" type="datetimeFigureOut">
              <a:rPr lang="fr-FR" smtClean="0"/>
              <a:pPr/>
              <a:t>19/06/2011</a:t>
            </a:fld>
            <a:endParaRPr lang="fr-FR"/>
          </a:p>
        </p:txBody>
      </p:sp>
      <p:sp>
        <p:nvSpPr>
          <p:cNvPr id="5" name="Espace réservé du pied de page 4"/>
          <p:cNvSpPr>
            <a:spLocks noGrp="1"/>
          </p:cNvSpPr>
          <p:nvPr>
            <p:ph type="ftr" sz="quarter" idx="11"/>
          </p:nvPr>
        </p:nvSpPr>
        <p:spPr>
          <a:xfrm>
            <a:off x="2619376" y="6480969"/>
            <a:ext cx="4260056" cy="300831"/>
          </a:xfrm>
        </p:spPr>
        <p:txBody>
          <a:bodyPr/>
          <a:lstStyle/>
          <a:p>
            <a:endParaRPr lang="fr-FR"/>
          </a:p>
        </p:txBody>
      </p:sp>
      <p:sp>
        <p:nvSpPr>
          <p:cNvPr id="6" name="Espace réservé du numéro de diapositive 5"/>
          <p:cNvSpPr>
            <a:spLocks noGrp="1"/>
          </p:cNvSpPr>
          <p:nvPr>
            <p:ph type="sldNum" sz="quarter" idx="12"/>
          </p:nvPr>
        </p:nvSpPr>
        <p:spPr>
          <a:xfrm>
            <a:off x="8451056" y="809624"/>
            <a:ext cx="502920" cy="300831"/>
          </a:xfrm>
        </p:spPr>
        <p:txBody>
          <a:bodyPr/>
          <a:lstStyle/>
          <a:p>
            <a:fld id="{655E20F1-BD28-4999-9066-7BC8F9C6C743}" type="slidenum">
              <a:rPr lang="fr-FR" smtClean="0"/>
              <a:pPr/>
              <a:t>‹N°›</a:t>
            </a:fld>
            <a:endParaRPr lang="fr-FR"/>
          </a:p>
        </p:txBody>
      </p:sp>
      <p:cxnSp>
        <p:nvCxnSpPr>
          <p:cNvPr id="11" name="Connecteur droit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4791456" y="6480969"/>
            <a:ext cx="2133600" cy="301752"/>
          </a:xfrm>
        </p:spPr>
        <p:txBody>
          <a:bodyPr/>
          <a:lstStyle/>
          <a:p>
            <a:fld id="{A852235B-210A-4A3E-AEAC-0845A1578FEA}" type="datetimeFigureOut">
              <a:rPr lang="fr-FR" smtClean="0"/>
              <a:pPr/>
              <a:t>19/06/2011</a:t>
            </a:fld>
            <a:endParaRPr lang="fr-FR"/>
          </a:p>
        </p:txBody>
      </p:sp>
      <p:sp>
        <p:nvSpPr>
          <p:cNvPr id="6" name="Espace réservé du pied de page 5"/>
          <p:cNvSpPr>
            <a:spLocks noGrp="1"/>
          </p:cNvSpPr>
          <p:nvPr>
            <p:ph type="ftr" sz="quarter" idx="11"/>
          </p:nvPr>
        </p:nvSpPr>
        <p:spPr>
          <a:xfrm>
            <a:off x="457200" y="6480969"/>
            <a:ext cx="4260056" cy="301752"/>
          </a:xfrm>
        </p:spPr>
        <p:txBody>
          <a:bodyPr/>
          <a:lstStyle/>
          <a:p>
            <a:endParaRPr lang="fr-FR"/>
          </a:p>
        </p:txBody>
      </p:sp>
      <p:sp>
        <p:nvSpPr>
          <p:cNvPr id="7" name="Espace réservé du numéro de diapositive 6"/>
          <p:cNvSpPr>
            <a:spLocks noGrp="1"/>
          </p:cNvSpPr>
          <p:nvPr>
            <p:ph type="sldNum" sz="quarter" idx="12"/>
          </p:nvPr>
        </p:nvSpPr>
        <p:spPr>
          <a:xfrm>
            <a:off x="7589520" y="6480969"/>
            <a:ext cx="502920" cy="301752"/>
          </a:xfrm>
        </p:spPr>
        <p:txBody>
          <a:bodyPr/>
          <a:lstStyle/>
          <a:p>
            <a:fld id="{655E20F1-BD28-4999-9066-7BC8F9C6C743}"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a:xfrm>
            <a:off x="4791456" y="6480969"/>
            <a:ext cx="2130552" cy="301752"/>
          </a:xfrm>
        </p:spPr>
        <p:txBody>
          <a:bodyPr/>
          <a:lstStyle/>
          <a:p>
            <a:fld id="{A852235B-210A-4A3E-AEAC-0845A1578FEA}" type="datetimeFigureOut">
              <a:rPr lang="fr-FR" smtClean="0"/>
              <a:pPr/>
              <a:t>19/06/2011</a:t>
            </a:fld>
            <a:endParaRPr lang="fr-FR"/>
          </a:p>
        </p:txBody>
      </p:sp>
      <p:sp>
        <p:nvSpPr>
          <p:cNvPr id="8" name="Espace réservé du pied de page 7"/>
          <p:cNvSpPr>
            <a:spLocks noGrp="1"/>
          </p:cNvSpPr>
          <p:nvPr>
            <p:ph type="ftr" sz="quarter" idx="11"/>
          </p:nvPr>
        </p:nvSpPr>
        <p:spPr>
          <a:xfrm>
            <a:off x="457200" y="6480969"/>
            <a:ext cx="4261104" cy="301752"/>
          </a:xfrm>
        </p:spPr>
        <p:txBody>
          <a:bodyPr/>
          <a:lstStyle/>
          <a:p>
            <a:endParaRPr lang="fr-FR"/>
          </a:p>
        </p:txBody>
      </p:sp>
      <p:sp>
        <p:nvSpPr>
          <p:cNvPr id="9" name="Espace réservé du numéro de diapositive 8"/>
          <p:cNvSpPr>
            <a:spLocks noGrp="1"/>
          </p:cNvSpPr>
          <p:nvPr>
            <p:ph type="sldNum" sz="quarter" idx="12"/>
          </p:nvPr>
        </p:nvSpPr>
        <p:spPr>
          <a:xfrm>
            <a:off x="7589520" y="6483096"/>
            <a:ext cx="502920" cy="301752"/>
          </a:xfrm>
        </p:spPr>
        <p:txBody>
          <a:bodyPr/>
          <a:lstStyle>
            <a:lvl1pPr algn="ctr">
              <a:defRPr/>
            </a:lvl1pPr>
          </a:lstStyle>
          <a:p>
            <a:fld id="{655E20F1-BD28-4999-9066-7BC8F9C6C743}"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852235B-210A-4A3E-AEAC-0845A1578FEA}" type="datetimeFigureOut">
              <a:rPr lang="fr-FR" smtClean="0"/>
              <a:pPr/>
              <a:t>19/06/2011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655E20F1-BD28-4999-9066-7BC8F9C6C743}"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791456" y="6480969"/>
            <a:ext cx="2133600" cy="301752"/>
          </a:xfrm>
        </p:spPr>
        <p:txBody>
          <a:bodyPr/>
          <a:lstStyle/>
          <a:p>
            <a:fld id="{A852235B-210A-4A3E-AEAC-0845A1578FEA}" type="datetimeFigureOut">
              <a:rPr lang="fr-FR" smtClean="0"/>
              <a:pPr/>
              <a:t>19/06/2011</a:t>
            </a:fld>
            <a:endParaRPr lang="fr-FR"/>
          </a:p>
        </p:txBody>
      </p:sp>
      <p:sp>
        <p:nvSpPr>
          <p:cNvPr id="3" name="Espace réservé du pied de page 2"/>
          <p:cNvSpPr>
            <a:spLocks noGrp="1"/>
          </p:cNvSpPr>
          <p:nvPr>
            <p:ph type="ftr" sz="quarter" idx="11"/>
          </p:nvPr>
        </p:nvSpPr>
        <p:spPr>
          <a:xfrm>
            <a:off x="457200" y="6481890"/>
            <a:ext cx="4260056" cy="300831"/>
          </a:xfrm>
        </p:spPr>
        <p:txBody>
          <a:bodyPr/>
          <a:lstStyle/>
          <a:p>
            <a:endParaRPr lang="fr-FR"/>
          </a:p>
        </p:txBody>
      </p:sp>
      <p:sp>
        <p:nvSpPr>
          <p:cNvPr id="4" name="Espace réservé du numéro de diapositive 3"/>
          <p:cNvSpPr>
            <a:spLocks noGrp="1"/>
          </p:cNvSpPr>
          <p:nvPr>
            <p:ph type="sldNum" sz="quarter" idx="12"/>
          </p:nvPr>
        </p:nvSpPr>
        <p:spPr>
          <a:xfrm>
            <a:off x="7589520" y="6480969"/>
            <a:ext cx="502920" cy="301752"/>
          </a:xfrm>
        </p:spPr>
        <p:txBody>
          <a:bodyPr/>
          <a:lstStyle/>
          <a:p>
            <a:fld id="{655E20F1-BD28-4999-9066-7BC8F9C6C743}"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278976" y="6556248"/>
            <a:ext cx="2133600" cy="301752"/>
          </a:xfrm>
        </p:spPr>
        <p:txBody>
          <a:bodyPr/>
          <a:lstStyle>
            <a:lvl1pPr>
              <a:defRPr sz="900"/>
            </a:lvl1pPr>
          </a:lstStyle>
          <a:p>
            <a:fld id="{A852235B-210A-4A3E-AEAC-0845A1578FEA}" type="datetimeFigureOut">
              <a:rPr lang="fr-FR" smtClean="0"/>
              <a:pPr/>
              <a:t>19/06/2011</a:t>
            </a:fld>
            <a:endParaRPr lang="fr-FR"/>
          </a:p>
        </p:txBody>
      </p:sp>
      <p:sp>
        <p:nvSpPr>
          <p:cNvPr id="6" name="Espace réservé du pied de page 5"/>
          <p:cNvSpPr>
            <a:spLocks noGrp="1"/>
          </p:cNvSpPr>
          <p:nvPr>
            <p:ph type="ftr" sz="quarter" idx="11"/>
          </p:nvPr>
        </p:nvSpPr>
        <p:spPr>
          <a:xfrm>
            <a:off x="1135856" y="6556248"/>
            <a:ext cx="5143120" cy="301752"/>
          </a:xfrm>
        </p:spPr>
        <p:txBody>
          <a:bodyPr/>
          <a:lstStyle>
            <a:lvl1pPr>
              <a:defRPr sz="900"/>
            </a:lvl1pPr>
          </a:lstStyle>
          <a:p>
            <a:endParaRPr lang="fr-FR"/>
          </a:p>
        </p:txBody>
      </p:sp>
      <p:sp>
        <p:nvSpPr>
          <p:cNvPr id="7" name="Espace réservé du numéro de diapositive 6"/>
          <p:cNvSpPr>
            <a:spLocks noGrp="1"/>
          </p:cNvSpPr>
          <p:nvPr>
            <p:ph type="sldNum" sz="quarter" idx="12"/>
          </p:nvPr>
        </p:nvSpPr>
        <p:spPr>
          <a:xfrm>
            <a:off x="8410576" y="6556248"/>
            <a:ext cx="502920" cy="301752"/>
          </a:xfrm>
        </p:spPr>
        <p:txBody>
          <a:bodyPr/>
          <a:lstStyle>
            <a:lvl1pPr>
              <a:defRPr sz="900"/>
            </a:lvl1pPr>
          </a:lstStyle>
          <a:p>
            <a:fld id="{655E20F1-BD28-4999-9066-7BC8F9C6C743}"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6108192" y="6556248"/>
            <a:ext cx="2103120" cy="301752"/>
          </a:xfrm>
        </p:spPr>
        <p:txBody>
          <a:bodyPr/>
          <a:lstStyle>
            <a:lvl1pPr>
              <a:defRPr sz="900"/>
            </a:lvl1pPr>
          </a:lstStyle>
          <a:p>
            <a:fld id="{A852235B-210A-4A3E-AEAC-0845A1578FEA}" type="datetimeFigureOut">
              <a:rPr lang="fr-FR" smtClean="0"/>
              <a:pPr/>
              <a:t>19/06/2011</a:t>
            </a:fld>
            <a:endParaRPr lang="fr-FR"/>
          </a:p>
        </p:txBody>
      </p:sp>
      <p:sp>
        <p:nvSpPr>
          <p:cNvPr id="6" name="Espace réservé du pied de page 5"/>
          <p:cNvSpPr>
            <a:spLocks noGrp="1"/>
          </p:cNvSpPr>
          <p:nvPr>
            <p:ph type="ftr" sz="quarter" idx="11"/>
          </p:nvPr>
        </p:nvSpPr>
        <p:spPr>
          <a:xfrm>
            <a:off x="1170432" y="6557169"/>
            <a:ext cx="4948072" cy="301752"/>
          </a:xfrm>
        </p:spPr>
        <p:txBody>
          <a:bodyPr/>
          <a:lstStyle>
            <a:lvl1pPr>
              <a:defRPr sz="900"/>
            </a:lvl1pPr>
          </a:lstStyle>
          <a:p>
            <a:endParaRPr lang="fr-FR"/>
          </a:p>
        </p:txBody>
      </p:sp>
      <p:sp>
        <p:nvSpPr>
          <p:cNvPr id="7" name="Espace réservé du numéro de diapositive 6"/>
          <p:cNvSpPr>
            <a:spLocks noGrp="1"/>
          </p:cNvSpPr>
          <p:nvPr>
            <p:ph type="sldNum" sz="quarter" idx="12"/>
          </p:nvPr>
        </p:nvSpPr>
        <p:spPr>
          <a:xfrm>
            <a:off x="8217192" y="6556248"/>
            <a:ext cx="365760" cy="301752"/>
          </a:xfrm>
        </p:spPr>
        <p:txBody>
          <a:bodyPr/>
          <a:lstStyle>
            <a:lvl1pPr algn="ctr">
              <a:defRPr sz="900"/>
            </a:lvl1pPr>
          </a:lstStyle>
          <a:p>
            <a:fld id="{655E20F1-BD28-4999-9066-7BC8F9C6C743}"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Triangle rect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cteur droit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457200" y="267494"/>
            <a:ext cx="8229600" cy="1399032"/>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852235B-210A-4A3E-AEAC-0845A1578FEA}" type="datetimeFigureOut">
              <a:rPr lang="fr-FR" smtClean="0"/>
              <a:pPr/>
              <a:t>19/06/2011</a:t>
            </a:fld>
            <a:endParaRPr lang="fr-FR"/>
          </a:p>
        </p:txBody>
      </p:sp>
      <p:sp>
        <p:nvSpPr>
          <p:cNvPr id="3" name="Espace réservé du pied de page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fr-FR"/>
          </a:p>
        </p:txBody>
      </p:sp>
      <p:sp>
        <p:nvSpPr>
          <p:cNvPr id="23" name="Espace réservé du numéro de diapositive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655E20F1-BD28-4999-9066-7BC8F9C6C743}" type="slidenum">
              <a:rPr lang="fr-FR" smtClean="0"/>
              <a:pPr/>
              <a:t>‹N°›</a:t>
            </a:fld>
            <a:endParaRPr lang="fr-F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jpe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llipse 2"/>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 name="Ellipse 3"/>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 name="Ellipse 4"/>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Ellipse 5"/>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2" name="Picture 2" descr="F:\46408167.jpg"/>
          <p:cNvPicPr>
            <a:picLocks noGrp="1" noChangeAspect="1" noChangeArrowheads="1"/>
          </p:cNvPicPr>
          <p:nvPr/>
        </p:nvPicPr>
        <p:blipFill>
          <a:blip r:embed="rId2"/>
          <a:srcRect/>
          <a:stretch>
            <a:fillRect/>
          </a:stretch>
        </p:blipFill>
        <p:spPr bwMode="auto">
          <a:xfrm>
            <a:off x="-10319" y="-7937"/>
            <a:ext cx="9164638" cy="6873875"/>
          </a:xfrm>
          <a:prstGeom prst="rect">
            <a:avLst/>
          </a:prstGeom>
          <a:noFill/>
          <a:ln w="9525">
            <a:noFill/>
            <a:miter lim="800000"/>
            <a:headEnd/>
            <a:tailEnd/>
          </a:ln>
          <a:effectLst/>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normAutofit/>
          </a:bodyPr>
          <a:lstStyle/>
          <a:p>
            <a:r>
              <a:rPr lang="fr-FR" dirty="0" smtClean="0">
                <a:effectLst/>
              </a:rPr>
              <a:t>la</a:t>
            </a:r>
            <a:r>
              <a:rPr lang="fr-FR" b="1" dirty="0" smtClean="0"/>
              <a:t> </a:t>
            </a:r>
            <a:r>
              <a:rPr lang="fr-FR" dirty="0" smtClean="0"/>
              <a:t>réhabilitation de Souika est la concrétisation d'un objectif qu' est fixé par la wilaya pour faire de cette ville  une pionnière pour la mise en valeur du patrimoine architectural urbain et améliorer le cadre de vie du citoyen. </a:t>
            </a:r>
            <a:endParaRPr lang="fr-FR" dirty="0"/>
          </a:p>
        </p:txBody>
      </p:sp>
      <p:sp>
        <p:nvSpPr>
          <p:cNvPr id="3" name="Ellipse 4"/>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llipse 4"/>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4"/>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1357298"/>
          </a:xfrm>
        </p:spPr>
        <p:txBody>
          <a:bodyPr>
            <a:noAutofit/>
          </a:bodyPr>
          <a:lstStyle/>
          <a:p>
            <a:r>
              <a:rPr lang="fr-F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6">
                      <a:satMod val="175000"/>
                      <a:alpha val="40000"/>
                    </a:schemeClr>
                  </a:glow>
                  <a:reflection blurRad="12700" stA="28000" endPos="45000" dist="1000" dir="5400000" sy="-100000" algn="bl" rotWithShape="0"/>
                </a:effectLst>
              </a:rPr>
              <a:t>LES PROBLEMES DE SOUIKA :</a:t>
            </a:r>
            <a:endParaRPr lang="fr-FR"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6">
                    <a:satMod val="175000"/>
                    <a:alpha val="40000"/>
                  </a:schemeClr>
                </a:glow>
                <a:reflection blurRad="12700" stA="28000" endPos="45000" dist="1000" dir="5400000" sy="-100000" algn="bl" rotWithShape="0"/>
              </a:effectLst>
            </a:endParaRPr>
          </a:p>
        </p:txBody>
      </p:sp>
      <p:sp>
        <p:nvSpPr>
          <p:cNvPr id="3" name="Espace réservé du contenu 2"/>
          <p:cNvSpPr>
            <a:spLocks noGrp="1"/>
          </p:cNvSpPr>
          <p:nvPr>
            <p:ph idx="1"/>
          </p:nvPr>
        </p:nvSpPr>
        <p:spPr>
          <a:xfrm>
            <a:off x="0" y="1285860"/>
            <a:ext cx="9144000" cy="5572140"/>
          </a:xfrm>
        </p:spPr>
        <p:txBody>
          <a:bodyPr>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buFont typeface="Wingdings" pitchFamily="2" charset="2"/>
              <a:buChar char="Ø"/>
            </a:pPr>
            <a:r>
              <a:rPr lang="fr-FR" b="1" dirty="0" smtClean="0">
                <a:ln/>
                <a:solidFill>
                  <a:schemeClr val="accent3"/>
                </a:solidFill>
              </a:rPr>
              <a:t>Souika de Constantine souffre de certain problèmes qui sont :</a:t>
            </a:r>
          </a:p>
          <a:p>
            <a:pPr marL="578358" lvl="0" indent="-514350">
              <a:buFont typeface="+mj-lt"/>
              <a:buAutoNum type="arabicParenR"/>
            </a:pPr>
            <a:r>
              <a:rPr lang="fr-FR" b="1" dirty="0" smtClean="0">
                <a:ln/>
                <a:solidFill>
                  <a:schemeClr val="accent3"/>
                </a:solidFill>
              </a:rPr>
              <a:t>commerce illégal.</a:t>
            </a:r>
          </a:p>
          <a:p>
            <a:pPr marL="578358" lvl="0" indent="-514350">
              <a:buFont typeface="+mj-lt"/>
              <a:buAutoNum type="arabicParenR"/>
            </a:pPr>
            <a:r>
              <a:rPr lang="fr-FR" b="1" dirty="0" smtClean="0">
                <a:ln/>
                <a:solidFill>
                  <a:schemeClr val="accent3"/>
                </a:solidFill>
              </a:rPr>
              <a:t>problèmes dans le réseau d’assainissement.</a:t>
            </a:r>
          </a:p>
          <a:p>
            <a:pPr marL="578358" lvl="0" indent="-514350">
              <a:buFont typeface="+mj-lt"/>
              <a:buAutoNum type="arabicParenR"/>
            </a:pPr>
            <a:r>
              <a:rPr lang="fr-FR" b="1" dirty="0" smtClean="0">
                <a:ln/>
                <a:solidFill>
                  <a:schemeClr val="accent3"/>
                </a:solidFill>
              </a:rPr>
              <a:t>La mauvaise état des voiries .</a:t>
            </a:r>
          </a:p>
          <a:p>
            <a:pPr marL="578358" lvl="0" indent="-514350">
              <a:buFont typeface="+mj-lt"/>
              <a:buAutoNum type="arabicParenR"/>
            </a:pPr>
            <a:r>
              <a:rPr lang="fr-FR" b="1" dirty="0" smtClean="0">
                <a:ln/>
                <a:solidFill>
                  <a:schemeClr val="accent3"/>
                </a:solidFill>
              </a:rPr>
              <a:t>problèmes des déchets.</a:t>
            </a:r>
          </a:p>
          <a:p>
            <a:pPr marL="578358" lvl="0" indent="-514350">
              <a:buFont typeface="+mj-lt"/>
              <a:buAutoNum type="arabicParenR"/>
            </a:pPr>
            <a:r>
              <a:rPr lang="fr-FR" b="1" dirty="0" smtClean="0">
                <a:ln/>
                <a:solidFill>
                  <a:schemeClr val="accent3"/>
                </a:solidFill>
              </a:rPr>
              <a:t>la plus parts des constructions ont état de ruine et vétuste.</a:t>
            </a:r>
          </a:p>
          <a:p>
            <a:pPr marL="578358" lvl="0" indent="-514350">
              <a:buFont typeface="+mj-lt"/>
              <a:buAutoNum type="arabicParenR"/>
            </a:pPr>
            <a:r>
              <a:rPr lang="fr-FR" b="1" dirty="0" smtClean="0">
                <a:ln/>
                <a:solidFill>
                  <a:schemeClr val="accent3"/>
                </a:solidFill>
              </a:rPr>
              <a:t>un manque d’espaces verts et publics.</a:t>
            </a:r>
            <a:endParaRPr lang="fr-FR" b="1" dirty="0">
              <a:ln/>
              <a:solidFill>
                <a:schemeClr val="accent3"/>
              </a:solidFill>
            </a:endParaRPr>
          </a:p>
        </p:txBody>
      </p:sp>
      <p:sp>
        <p:nvSpPr>
          <p:cNvPr id="4" name="Ellipse 3"/>
          <p:cNvSpPr/>
          <p:nvPr/>
        </p:nvSpPr>
        <p:spPr>
          <a:xfrm>
            <a:off x="2167" y="3275"/>
            <a:ext cx="500034"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0" y="6429372"/>
            <a:ext cx="500034"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8643966" y="6380280"/>
            <a:ext cx="500034" cy="4777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8643966" y="0"/>
            <a:ext cx="500034"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1000" fill="hold"/>
                                        <p:tgtEl>
                                          <p:spTgt spid="3">
                                            <p:txEl>
                                              <p:pRg st="2" end="2"/>
                                            </p:txEl>
                                          </p:spTgt>
                                        </p:tgtEl>
                                        <p:attrNameLst>
                                          <p:attrName>ppt_w</p:attrName>
                                        </p:attrNameLst>
                                      </p:cBhvr>
                                      <p:tavLst>
                                        <p:tav tm="0">
                                          <p:val>
                                            <p:strVal val="#ppt_w+.3"/>
                                          </p:val>
                                        </p:tav>
                                        <p:tav tm="100000">
                                          <p:val>
                                            <p:strVal val="#ppt_w"/>
                                          </p:val>
                                        </p:tav>
                                      </p:tavLst>
                                    </p:anim>
                                    <p:anim calcmode="lin" valueType="num">
                                      <p:cBhvr>
                                        <p:cTn id="29"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1000" fill="hold"/>
                                        <p:tgtEl>
                                          <p:spTgt spid="3">
                                            <p:txEl>
                                              <p:pRg st="3" end="3"/>
                                            </p:txEl>
                                          </p:spTgt>
                                        </p:tgtEl>
                                        <p:attrNameLst>
                                          <p:attrName>ppt_w</p:attrName>
                                        </p:attrNameLst>
                                      </p:cBhvr>
                                      <p:tavLst>
                                        <p:tav tm="0">
                                          <p:val>
                                            <p:strVal val="#ppt_w+.3"/>
                                          </p:val>
                                        </p:tav>
                                        <p:tav tm="100000">
                                          <p:val>
                                            <p:strVal val="#ppt_w"/>
                                          </p:val>
                                        </p:tav>
                                      </p:tavLst>
                                    </p:anim>
                                    <p:anim calcmode="lin" valueType="num">
                                      <p:cBhvr>
                                        <p:cTn id="36"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7" dur="10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p:cTn id="42" dur="1000" fill="hold"/>
                                        <p:tgtEl>
                                          <p:spTgt spid="3">
                                            <p:txEl>
                                              <p:pRg st="4" end="4"/>
                                            </p:txEl>
                                          </p:spTgt>
                                        </p:tgtEl>
                                        <p:attrNameLst>
                                          <p:attrName>ppt_w</p:attrName>
                                        </p:attrNameLst>
                                      </p:cBhvr>
                                      <p:tavLst>
                                        <p:tav tm="0">
                                          <p:val>
                                            <p:strVal val="#ppt_w+.3"/>
                                          </p:val>
                                        </p:tav>
                                        <p:tav tm="100000">
                                          <p:val>
                                            <p:strVal val="#ppt_w"/>
                                          </p:val>
                                        </p:tav>
                                      </p:tavLst>
                                    </p:anim>
                                    <p:anim calcmode="lin" valueType="num">
                                      <p:cBhvr>
                                        <p:cTn id="43"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44" dur="1000"/>
                                        <p:tgtEl>
                                          <p:spTgt spid="3">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0" presetClass="entr" presetSubtype="0" decel="100000"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p:cTn id="49" dur="1000" fill="hold"/>
                                        <p:tgtEl>
                                          <p:spTgt spid="3">
                                            <p:txEl>
                                              <p:pRg st="5" end="5"/>
                                            </p:txEl>
                                          </p:spTgt>
                                        </p:tgtEl>
                                        <p:attrNameLst>
                                          <p:attrName>ppt_w</p:attrName>
                                        </p:attrNameLst>
                                      </p:cBhvr>
                                      <p:tavLst>
                                        <p:tav tm="0">
                                          <p:val>
                                            <p:strVal val="#ppt_w+.3"/>
                                          </p:val>
                                        </p:tav>
                                        <p:tav tm="100000">
                                          <p:val>
                                            <p:strVal val="#ppt_w"/>
                                          </p:val>
                                        </p:tav>
                                      </p:tavLst>
                                    </p:anim>
                                    <p:anim calcmode="lin" valueType="num">
                                      <p:cBhvr>
                                        <p:cTn id="50"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51" dur="1000"/>
                                        <p:tgtEl>
                                          <p:spTgt spid="3">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0" presetClass="entr" presetSubtype="0" decel="100000" fill="hold" grpId="0"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 calcmode="lin" valueType="num">
                                      <p:cBhvr>
                                        <p:cTn id="56" dur="1000" fill="hold"/>
                                        <p:tgtEl>
                                          <p:spTgt spid="3">
                                            <p:txEl>
                                              <p:pRg st="6" end="6"/>
                                            </p:txEl>
                                          </p:spTgt>
                                        </p:tgtEl>
                                        <p:attrNameLst>
                                          <p:attrName>ppt_w</p:attrName>
                                        </p:attrNameLst>
                                      </p:cBhvr>
                                      <p:tavLst>
                                        <p:tav tm="0">
                                          <p:val>
                                            <p:strVal val="#ppt_w+.3"/>
                                          </p:val>
                                        </p:tav>
                                        <p:tav tm="100000">
                                          <p:val>
                                            <p:strVal val="#ppt_w"/>
                                          </p:val>
                                        </p:tav>
                                      </p:tavLst>
                                    </p:anim>
                                    <p:anim calcmode="lin" valueType="num">
                                      <p:cBhvr>
                                        <p:cTn id="57"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58"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a:blipFill>
            <a:blip r:embed="rId2"/>
            <a:stretch>
              <a:fillRect/>
            </a:stretch>
          </a:blipFill>
          <a:ln w="57150">
            <a:noFill/>
          </a:ln>
          <a:effectLst>
            <a:glow rad="228600">
              <a:schemeClr val="accent3">
                <a:satMod val="175000"/>
                <a:alpha val="40000"/>
              </a:schemeClr>
            </a:glow>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ormAutofit/>
          </a:bodyPr>
          <a:lstStyle/>
          <a:p>
            <a:pPr algn="ctr"/>
            <a:r>
              <a:rPr lang="fr-FR" sz="4800" b="1" cap="all" dirty="0" smtClean="0">
                <a:ln w="0"/>
                <a:solidFill>
                  <a:srgbClr val="FFFF00"/>
                </a:solidFill>
                <a:effectLst>
                  <a:reflection blurRad="12700" stA="50000" endPos="50000" dist="5000" dir="5400000" sy="-100000" rotWithShape="0"/>
                </a:effectLst>
                <a:latin typeface="Calibri" pitchFamily="34" charset="0"/>
                <a:ea typeface="Times New Roman" pitchFamily="18" charset="0"/>
                <a:cs typeface="Arial" pitchFamily="34" charset="0"/>
              </a:rPr>
              <a:t>Chapitre 02 : les projets proposés</a:t>
            </a:r>
            <a:endParaRPr lang="fr-FR" sz="4400" dirty="0">
              <a:solidFill>
                <a:srgbClr val="FFFF00"/>
              </a:solidFill>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117693"/>
            <a:ext cx="8429684" cy="6740307"/>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000" b="1" dirty="0" smtClean="0">
                <a:ln w="11430"/>
                <a:solidFill>
                  <a:srgbClr val="FF0000"/>
                </a:solidFill>
                <a:effectLst>
                  <a:outerShdw blurRad="50800" dist="39000" dir="5460000" algn="tl">
                    <a:srgbClr val="000000">
                      <a:alpha val="38000"/>
                    </a:srgbClr>
                  </a:outerShdw>
                </a:effectLst>
              </a:rPr>
              <a:t>Présentation </a:t>
            </a:r>
            <a:r>
              <a:rPr lang="fr-FR" sz="4000" b="1" dirty="0" smtClean="0">
                <a:ln w="11430"/>
                <a:solidFill>
                  <a:srgbClr val="FF0000"/>
                </a:solidFill>
                <a:effectLst>
                  <a:outerShdw blurRad="50800" dist="39000" dir="5460000" algn="tl">
                    <a:srgbClr val="000000">
                      <a:alpha val="38000"/>
                    </a:srgbClr>
                  </a:outerShdw>
                </a:effectLst>
              </a:rPr>
              <a:t>du </a:t>
            </a:r>
            <a:r>
              <a:rPr lang="fr-FR" sz="4000" b="1" dirty="0" smtClean="0">
                <a:ln w="11430"/>
                <a:solidFill>
                  <a:srgbClr val="FF0000"/>
                </a:solidFill>
                <a:effectLst>
                  <a:outerShdw blurRad="50800" dist="39000" dir="5460000" algn="tl">
                    <a:srgbClr val="000000">
                      <a:alpha val="38000"/>
                    </a:srgbClr>
                  </a:outerShdw>
                </a:effectLst>
              </a:rPr>
              <a:t>site  </a:t>
            </a:r>
          </a:p>
          <a:p>
            <a:pPr>
              <a:buFont typeface="Wingdings" pitchFamily="2" charset="2"/>
              <a:buChar char="v"/>
            </a:pPr>
            <a: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SOUIKA de </a:t>
            </a:r>
            <a: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Constantine se trouve au sud de la vielle ville se limite par oued Rhumel en l’est et le pont sidi Rached au sud ouest et</a:t>
            </a:r>
            <a: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pitchFamily="34" charset="0"/>
                <a:ea typeface="Calibri" pitchFamily="34" charset="0"/>
                <a:cs typeface="Arial" pitchFamily="34" charset="0"/>
              </a:rPr>
              <a:t> la rue Larbi ben Mhidi</a:t>
            </a:r>
            <a: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en nord</a:t>
            </a:r>
            <a: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alibri" pitchFamily="34" charset="0"/>
                <a:ea typeface="Calibri" pitchFamily="34" charset="0"/>
                <a:cs typeface="Arial" pitchFamily="34" charset="0"/>
              </a:rPr>
              <a:t> et par Rahbat Lajmal de l’ouest</a:t>
            </a:r>
          </a:p>
          <a:p>
            <a:pPr>
              <a:buFont typeface="Wingdings" pitchFamily="2" charset="2"/>
              <a:buChar char="v"/>
            </a:pPr>
            <a: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elle se compose de :     </a:t>
            </a:r>
            <a:b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it-IT"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Souika Basse: Sidi Rached, Zelaika, E’Chet. </a:t>
            </a:r>
            <a: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it-IT"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Souika Haute: Rahbet El Djmel, Sieda, </a:t>
            </a:r>
            <a: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fr-FR"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it-IT" sz="36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Sidi Bounaba, El Batha. </a:t>
            </a:r>
            <a:endParaRPr lang="fr-FR" sz="44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Ellipse 2"/>
          <p:cNvSpPr/>
          <p:nvPr/>
        </p:nvSpPr>
        <p:spPr>
          <a:xfrm>
            <a:off x="8643966" y="6380280"/>
            <a:ext cx="500034" cy="4777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llipse 3"/>
          <p:cNvSpPr/>
          <p:nvPr/>
        </p:nvSpPr>
        <p:spPr>
          <a:xfrm>
            <a:off x="0" y="0"/>
            <a:ext cx="500034" cy="4777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0" y="6380280"/>
            <a:ext cx="500034" cy="4777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8643966" y="0"/>
            <a:ext cx="500034" cy="4777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E:\HOCINE (H)\105\105\02.jpg"/>
          <p:cNvPicPr>
            <a:picLocks noChangeAspect="1" noChangeArrowheads="1"/>
          </p:cNvPicPr>
          <p:nvPr/>
        </p:nvPicPr>
        <p:blipFill>
          <a:blip r:embed="rId2"/>
          <a:srcRect/>
          <a:stretch>
            <a:fillRect/>
          </a:stretch>
        </p:blipFill>
        <p:spPr bwMode="auto">
          <a:xfrm rot="10800000">
            <a:off x="0" y="0"/>
            <a:ext cx="4214810" cy="6858000"/>
          </a:xfrm>
          <a:prstGeom prst="rect">
            <a:avLst/>
          </a:prstGeom>
          <a:solidFill>
            <a:schemeClr val="accent1">
              <a:lumMod val="50000"/>
            </a:schemeClr>
          </a:solidFill>
          <a:ln>
            <a:noFill/>
          </a:ln>
        </p:spPr>
      </p:pic>
      <p:pic>
        <p:nvPicPr>
          <p:cNvPr id="10" name="Picture 3" descr="E:\HOCINE (H)\105\105\02.jpg"/>
          <p:cNvPicPr>
            <a:picLocks noChangeAspect="1" noChangeArrowheads="1"/>
          </p:cNvPicPr>
          <p:nvPr/>
        </p:nvPicPr>
        <p:blipFill>
          <a:blip r:embed="rId2"/>
          <a:srcRect/>
          <a:stretch>
            <a:fillRect/>
          </a:stretch>
        </p:blipFill>
        <p:spPr bwMode="auto">
          <a:xfrm>
            <a:off x="4214810" y="0"/>
            <a:ext cx="4929190" cy="6858000"/>
          </a:xfrm>
          <a:prstGeom prst="rect">
            <a:avLst/>
          </a:prstGeom>
          <a:solidFill>
            <a:schemeClr val="accent1">
              <a:lumMod val="50000"/>
            </a:schemeClr>
          </a:solidFill>
          <a:ln>
            <a:noFill/>
          </a:ln>
        </p:spPr>
      </p:pic>
      <p:sp>
        <p:nvSpPr>
          <p:cNvPr id="2" name="Titre 1"/>
          <p:cNvSpPr>
            <a:spLocks noGrp="1"/>
          </p:cNvSpPr>
          <p:nvPr>
            <p:ph type="title"/>
          </p:nvPr>
        </p:nvSpPr>
        <p:spPr>
          <a:xfrm>
            <a:off x="785786" y="0"/>
            <a:ext cx="7872410" cy="725470"/>
          </a:xfrm>
        </p:spPr>
        <p:txBody>
          <a:bodyPr>
            <a:normAutofit fontScale="90000"/>
          </a:bodyPr>
          <a:lstStyle/>
          <a:p>
            <a:r>
              <a:rPr lang="fr-FR" b="1" dirty="0" smtClean="0">
                <a:solidFill>
                  <a:srgbClr val="00B050"/>
                </a:solidFill>
                <a:effectLst>
                  <a:glow rad="228600">
                    <a:schemeClr val="accent3">
                      <a:satMod val="175000"/>
                      <a:alpha val="40000"/>
                    </a:schemeClr>
                  </a:glow>
                  <a:outerShdw blurRad="26000" dist="26000" dir="14500000" algn="tl" rotWithShape="0">
                    <a:srgbClr val="000000">
                      <a:alpha val="40000"/>
                    </a:srgbClr>
                  </a:outerShdw>
                </a:effectLst>
              </a:rPr>
              <a:t>Présentation du site</a:t>
            </a:r>
            <a:endParaRPr lang="fr-FR" b="1" dirty="0">
              <a:solidFill>
                <a:srgbClr val="00B050"/>
              </a:solidFill>
              <a:effectLst>
                <a:glow rad="228600">
                  <a:schemeClr val="accent3">
                    <a:satMod val="175000"/>
                    <a:alpha val="40000"/>
                  </a:schemeClr>
                </a:glow>
                <a:outerShdw blurRad="26000" dist="26000" dir="14500000" algn="tl" rotWithShape="0">
                  <a:srgbClr val="000000">
                    <a:alpha val="40000"/>
                  </a:srgbClr>
                </a:outerShdw>
              </a:effectLst>
            </a:endParaRPr>
          </a:p>
        </p:txBody>
      </p:sp>
      <p:pic>
        <p:nvPicPr>
          <p:cNvPr id="1026" name="Picture 2" descr="C:\Users\user\Desktop\aziz\photo\situation-Model.png"/>
          <p:cNvPicPr>
            <a:picLocks noGrp="1" noChangeAspect="1" noChangeArrowheads="1"/>
          </p:cNvPicPr>
          <p:nvPr>
            <p:ph idx="1"/>
          </p:nvPr>
        </p:nvPicPr>
        <p:blipFill>
          <a:blip r:embed="rId3"/>
          <a:srcRect/>
          <a:stretch>
            <a:fillRect/>
          </a:stretch>
        </p:blipFill>
        <p:spPr bwMode="auto">
          <a:xfrm>
            <a:off x="1285852" y="928646"/>
            <a:ext cx="6500858" cy="5929354"/>
          </a:xfrm>
          <a:prstGeom prst="round2DiagRect">
            <a:avLst>
              <a:gd name="adj1" fmla="val 16667"/>
              <a:gd name="adj2" fmla="val 0"/>
            </a:avLst>
          </a:prstGeom>
          <a:ln w="88900" cap="sq">
            <a:solidFill>
              <a:srgbClr val="0070C0"/>
            </a:solidFill>
            <a:miter lim="800000"/>
          </a:ln>
          <a:effectLst>
            <a:outerShdw blurRad="254000" algn="tl" rotWithShape="0">
              <a:srgbClr val="000000">
                <a:alpha val="43000"/>
              </a:srgbClr>
            </a:outerShdw>
          </a:effectLst>
        </p:spPr>
      </p:pic>
      <p:sp>
        <p:nvSpPr>
          <p:cNvPr id="6" name="Ellipse 5"/>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style.rotation</p:attrName>
                                        </p:attrNameLst>
                                      </p:cBhvr>
                                      <p:tavLst>
                                        <p:tav tm="0">
                                          <p:val>
                                            <p:fltVal val="720"/>
                                          </p:val>
                                        </p:tav>
                                        <p:tav tm="100000">
                                          <p:val>
                                            <p:fltVal val="0"/>
                                          </p:val>
                                        </p:tav>
                                      </p:tavLst>
                                    </p:anim>
                                    <p:anim calcmode="lin" valueType="num">
                                      <p:cBhvr>
                                        <p:cTn id="9" dur="3000" fill="hold"/>
                                        <p:tgtEl>
                                          <p:spTgt spid="2"/>
                                        </p:tgtEl>
                                        <p:attrNameLst>
                                          <p:attrName>ppt_h</p:attrName>
                                        </p:attrNameLst>
                                      </p:cBhvr>
                                      <p:tavLst>
                                        <p:tav tm="0">
                                          <p:val>
                                            <p:fltVal val="0"/>
                                          </p:val>
                                        </p:tav>
                                        <p:tav tm="100000">
                                          <p:val>
                                            <p:strVal val="#ppt_h"/>
                                          </p:val>
                                        </p:tav>
                                      </p:tavLst>
                                    </p:anim>
                                    <p:anim calcmode="lin" valueType="num">
                                      <p:cBhvr>
                                        <p:cTn id="10" dur="3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2000"/>
                                        <p:tgtEl>
                                          <p:spTgt spid="1026"/>
                                        </p:tgtEl>
                                      </p:cBhvr>
                                    </p:animEffect>
                                    <p:anim calcmode="lin" valueType="num">
                                      <p:cBhvr>
                                        <p:cTn id="16" dur="2000" fill="hold"/>
                                        <p:tgtEl>
                                          <p:spTgt spid="1026"/>
                                        </p:tgtEl>
                                        <p:attrNameLst>
                                          <p:attrName>style.rotation</p:attrName>
                                        </p:attrNameLst>
                                      </p:cBhvr>
                                      <p:tavLst>
                                        <p:tav tm="0">
                                          <p:val>
                                            <p:fltVal val="720"/>
                                          </p:val>
                                        </p:tav>
                                        <p:tav tm="100000">
                                          <p:val>
                                            <p:fltVal val="0"/>
                                          </p:val>
                                        </p:tav>
                                      </p:tavLst>
                                    </p:anim>
                                    <p:anim calcmode="lin" valueType="num">
                                      <p:cBhvr>
                                        <p:cTn id="17" dur="2000" fill="hold"/>
                                        <p:tgtEl>
                                          <p:spTgt spid="1026"/>
                                        </p:tgtEl>
                                        <p:attrNameLst>
                                          <p:attrName>ppt_h</p:attrName>
                                        </p:attrNameLst>
                                      </p:cBhvr>
                                      <p:tavLst>
                                        <p:tav tm="0">
                                          <p:val>
                                            <p:fltVal val="0"/>
                                          </p:val>
                                        </p:tav>
                                        <p:tav tm="100000">
                                          <p:val>
                                            <p:strVal val="#ppt_h"/>
                                          </p:val>
                                        </p:tav>
                                      </p:tavLst>
                                    </p:anim>
                                    <p:anim calcmode="lin" valueType="num">
                                      <p:cBhvr>
                                        <p:cTn id="18" dur="2000" fill="hold"/>
                                        <p:tgtEl>
                                          <p:spTgt spid="102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85786" y="0"/>
            <a:ext cx="4786346" cy="928670"/>
          </a:xfrm>
        </p:spPr>
        <p:txBody>
          <a:bodyP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fr-FR"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Plan de masse</a:t>
            </a:r>
            <a:endParaRPr lang="fr-FR"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 name="Espace réservé du contenu 2"/>
          <p:cNvSpPr>
            <a:spLocks noGrp="1"/>
          </p:cNvSpPr>
          <p:nvPr>
            <p:ph sz="half" idx="1"/>
          </p:nvPr>
        </p:nvSpPr>
        <p:spPr>
          <a:xfrm>
            <a:off x="0" y="785794"/>
            <a:ext cx="4500562" cy="6072206"/>
          </a:xfrm>
        </p:spPr>
        <p:txBody>
          <a:bodyPr>
            <a:noAutofit/>
          </a:bodyPr>
          <a:lstStyle/>
          <a:p>
            <a:pPr>
              <a:buNone/>
            </a:pPr>
            <a:r>
              <a:rPr lang="fr-FR" sz="32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L’état actuel de Souika se manifeste par: une surface de 11 </a:t>
            </a:r>
            <a:r>
              <a:rPr lang="fr-FR" sz="3200" b="1" dirty="0" err="1"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hec</a:t>
            </a:r>
            <a:r>
              <a:rPr lang="fr-FR" sz="32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&amp;devise par rue mellah slimane en deux partie (basse+haut) avec 520 constructions , nombre de population est 14981    </a:t>
            </a:r>
            <a:endParaRPr lang="fr-FR" sz="32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5" name="Ellipse 4"/>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074" name="Picture 2" descr="C:\Users\user\Desktop\aziz\dfgh.png"/>
          <p:cNvPicPr>
            <a:picLocks noGrp="1" noChangeAspect="1" noChangeArrowheads="1"/>
          </p:cNvPicPr>
          <p:nvPr>
            <p:ph sz="half" idx="2"/>
          </p:nvPr>
        </p:nvPicPr>
        <p:blipFill>
          <a:blip r:embed="rId2"/>
          <a:srcRect/>
          <a:stretch>
            <a:fillRect/>
          </a:stretch>
        </p:blipFill>
        <p:spPr bwMode="auto">
          <a:xfrm>
            <a:off x="4572000" y="857232"/>
            <a:ext cx="4572000" cy="5786478"/>
          </a:xfrm>
          <a:prstGeom prst="rect">
            <a:avLst/>
          </a:prstGeom>
          <a:ln w="38100" cap="sq">
            <a:solidFill>
              <a:srgbClr val="00B05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455" fill="hold">
                                          <p:stCondLst>
                                            <p:cond delay="0"/>
                                          </p:stCondLst>
                                        </p:cTn>
                                        <p:tgtEl>
                                          <p:spTgt spid="2"/>
                                        </p:tgtEl>
                                        <p:attrNameLst>
                                          <p:attrName>style.rotation</p:attrName>
                                        </p:attrNameLst>
                                      </p:cBhvr>
                                      <p:to>
                                        <p:strVal val="-45.0"/>
                                      </p:to>
                                    </p:set>
                                    <p:anim calcmode="lin" valueType="num">
                                      <p:cBhvr>
                                        <p:cTn id="8" dur="455" fill="hold">
                                          <p:stCondLst>
                                            <p:cond delay="455"/>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2"/>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3074"/>
                                        </p:tgtEl>
                                        <p:attrNameLst>
                                          <p:attrName>style.visibility</p:attrName>
                                        </p:attrNameLst>
                                      </p:cBhvr>
                                      <p:to>
                                        <p:strVal val="visible"/>
                                      </p:to>
                                    </p:set>
                                    <p:anim calcmode="lin" valueType="num">
                                      <p:cBhvr>
                                        <p:cTn id="16" dur="1000" fill="hold"/>
                                        <p:tgtEl>
                                          <p:spTgt spid="3074"/>
                                        </p:tgtEl>
                                        <p:attrNameLst>
                                          <p:attrName>ppt_x</p:attrName>
                                        </p:attrNameLst>
                                      </p:cBhvr>
                                      <p:tavLst>
                                        <p:tav tm="0">
                                          <p:val>
                                            <p:strVal val="#ppt_x"/>
                                          </p:val>
                                        </p:tav>
                                        <p:tav tm="50000">
                                          <p:val>
                                            <p:strVal val="#ppt_x+.1"/>
                                          </p:val>
                                        </p:tav>
                                        <p:tav tm="100000">
                                          <p:val>
                                            <p:strVal val="#ppt_x"/>
                                          </p:val>
                                        </p:tav>
                                      </p:tavLst>
                                    </p:anim>
                                    <p:anim calcmode="lin" valueType="num">
                                      <p:cBhvr>
                                        <p:cTn id="17" dur="1000" fill="hold"/>
                                        <p:tgtEl>
                                          <p:spTgt spid="3074"/>
                                        </p:tgtEl>
                                        <p:attrNameLst>
                                          <p:attrName>ppt_y</p:attrName>
                                        </p:attrNameLst>
                                      </p:cBhvr>
                                      <p:tavLst>
                                        <p:tav tm="0">
                                          <p:val>
                                            <p:strVal val="#ppt_y"/>
                                          </p:val>
                                        </p:tav>
                                        <p:tav tm="100000">
                                          <p:val>
                                            <p:strVal val="#ppt_y"/>
                                          </p:val>
                                        </p:tav>
                                      </p:tavLst>
                                    </p:anim>
                                    <p:anim calcmode="lin" valueType="num">
                                      <p:cBhvr>
                                        <p:cTn id="18" dur="1000" fill="hold"/>
                                        <p:tgtEl>
                                          <p:spTgt spid="3074"/>
                                        </p:tgtEl>
                                        <p:attrNameLst>
                                          <p:attrName>ppt_h</p:attrName>
                                        </p:attrNameLst>
                                      </p:cBhvr>
                                      <p:tavLst>
                                        <p:tav tm="0">
                                          <p:val>
                                            <p:strVal val="#ppt_h/10"/>
                                          </p:val>
                                        </p:tav>
                                        <p:tav tm="50000">
                                          <p:val>
                                            <p:strVal val="#ppt_h+.01"/>
                                          </p:val>
                                        </p:tav>
                                        <p:tav tm="100000">
                                          <p:val>
                                            <p:strVal val="#ppt_h"/>
                                          </p:val>
                                        </p:tav>
                                      </p:tavLst>
                                    </p:anim>
                                    <p:anim calcmode="lin" valueType="num">
                                      <p:cBhvr>
                                        <p:cTn id="19" dur="1000" fill="hold"/>
                                        <p:tgtEl>
                                          <p:spTgt spid="307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1000" tmFilter="0,0; .5, 1; 1, 1"/>
                                        <p:tgtEl>
                                          <p:spTgt spid="3074"/>
                                        </p:tgtEl>
                                      </p:cBhvr>
                                    </p:animEffec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928670"/>
          </a:xfrm>
        </p:spPr>
        <p:txBody>
          <a:bodyPr>
            <a:noAutofit/>
          </a:bodyPr>
          <a:lstStyle/>
          <a:p>
            <a:r>
              <a:rPr lang="fr-F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concentration du commerce</a:t>
            </a:r>
            <a:endParaRPr lang="fr-FR"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Espace réservé du contenu 2"/>
          <p:cNvSpPr>
            <a:spLocks noGrp="1"/>
          </p:cNvSpPr>
          <p:nvPr>
            <p:ph sz="half" idx="1"/>
          </p:nvPr>
        </p:nvSpPr>
        <p:spPr>
          <a:xfrm>
            <a:off x="0" y="928670"/>
            <a:ext cx="4071934" cy="5929330"/>
          </a:xfrm>
        </p:spPr>
        <p:txBody>
          <a:bodyPr>
            <a:normAutofit/>
          </a:bodyPr>
          <a:lstStyle/>
          <a:p>
            <a:pPr>
              <a:buNone/>
            </a:pPr>
            <a:r>
              <a:rPr lang="fr-FR" dirty="0" smtClean="0">
                <a:solidFill>
                  <a:srgbClr val="FFC000"/>
                </a:solidFill>
              </a:rPr>
              <a:t> d’ après notre sortie sur terrain et le </a:t>
            </a:r>
            <a:r>
              <a:rPr lang="fr-FR" dirty="0">
                <a:solidFill>
                  <a:srgbClr val="FFC000"/>
                </a:solidFill>
              </a:rPr>
              <a:t>plan qui </a:t>
            </a:r>
            <a:r>
              <a:rPr lang="fr-FR" dirty="0" smtClean="0">
                <a:solidFill>
                  <a:srgbClr val="FFC000"/>
                </a:solidFill>
              </a:rPr>
              <a:t>présente </a:t>
            </a:r>
            <a:r>
              <a:rPr lang="fr-FR" dirty="0">
                <a:solidFill>
                  <a:srgbClr val="FFC000"/>
                </a:solidFill>
              </a:rPr>
              <a:t>la </a:t>
            </a:r>
            <a:r>
              <a:rPr lang="fr-FR" dirty="0" smtClean="0">
                <a:solidFill>
                  <a:srgbClr val="FFC000"/>
                </a:solidFill>
              </a:rPr>
              <a:t>densité </a:t>
            </a:r>
            <a:r>
              <a:rPr lang="fr-FR" dirty="0">
                <a:solidFill>
                  <a:srgbClr val="FFC000"/>
                </a:solidFill>
              </a:rPr>
              <a:t>de </a:t>
            </a:r>
            <a:r>
              <a:rPr lang="fr-FR" dirty="0" smtClean="0">
                <a:solidFill>
                  <a:srgbClr val="FFC000"/>
                </a:solidFill>
              </a:rPr>
              <a:t>commerce dans la zone d’étude </a:t>
            </a:r>
            <a:r>
              <a:rPr lang="fr-FR" dirty="0">
                <a:solidFill>
                  <a:srgbClr val="FFC000"/>
                </a:solidFill>
              </a:rPr>
              <a:t>nous </a:t>
            </a:r>
            <a:r>
              <a:rPr lang="fr-FR" dirty="0" smtClean="0">
                <a:solidFill>
                  <a:srgbClr val="FFC000"/>
                </a:solidFill>
              </a:rPr>
              <a:t>observons </a:t>
            </a:r>
            <a:r>
              <a:rPr lang="fr-FR" dirty="0">
                <a:solidFill>
                  <a:srgbClr val="FFC000"/>
                </a:solidFill>
              </a:rPr>
              <a:t>deux types de commerce (légal et illégal) qui concentrent </a:t>
            </a:r>
            <a:r>
              <a:rPr lang="fr-FR" dirty="0" smtClean="0">
                <a:solidFill>
                  <a:srgbClr val="FFC000"/>
                </a:solidFill>
              </a:rPr>
              <a:t>notamment </a:t>
            </a:r>
            <a:r>
              <a:rPr lang="fr-FR" dirty="0">
                <a:solidFill>
                  <a:srgbClr val="FFC000"/>
                </a:solidFill>
              </a:rPr>
              <a:t>dans la partie haut et sur les </a:t>
            </a:r>
            <a:r>
              <a:rPr lang="fr-FR" dirty="0" smtClean="0">
                <a:solidFill>
                  <a:srgbClr val="FFC000"/>
                </a:solidFill>
              </a:rPr>
              <a:t>cotés de la </a:t>
            </a:r>
            <a:r>
              <a:rPr lang="fr-FR" dirty="0">
                <a:solidFill>
                  <a:srgbClr val="FFC000"/>
                </a:solidFill>
              </a:rPr>
              <a:t>rue malah slimane</a:t>
            </a:r>
          </a:p>
          <a:p>
            <a:endParaRPr lang="fr-FR" dirty="0"/>
          </a:p>
        </p:txBody>
      </p:sp>
      <p:sp>
        <p:nvSpPr>
          <p:cNvPr id="6" name="Ellipse 5"/>
          <p:cNvSpPr/>
          <p:nvPr/>
        </p:nvSpPr>
        <p:spPr>
          <a:xfrm>
            <a:off x="0" y="21429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p:cNvSpPr/>
          <p:nvPr/>
        </p:nvSpPr>
        <p:spPr>
          <a:xfrm>
            <a:off x="8501090" y="21429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42" name="Picture 2" descr="C:\Users\user\Desktop\aziz\commerce-Model.p.png"/>
          <p:cNvPicPr>
            <a:picLocks noGrp="1" noChangeAspect="1" noChangeArrowheads="1"/>
          </p:cNvPicPr>
          <p:nvPr>
            <p:ph sz="half" idx="2"/>
          </p:nvPr>
        </p:nvPicPr>
        <p:blipFill>
          <a:blip r:embed="rId2"/>
          <a:srcRect/>
          <a:stretch>
            <a:fillRect/>
          </a:stretch>
        </p:blipFill>
        <p:spPr bwMode="auto">
          <a:xfrm>
            <a:off x="4071934" y="928670"/>
            <a:ext cx="4714908" cy="5643602"/>
          </a:xfrm>
          <a:prstGeom prst="round2DiagRect">
            <a:avLst>
              <a:gd name="adj1" fmla="val 16667"/>
              <a:gd name="adj2" fmla="val 0"/>
            </a:avLst>
          </a:prstGeom>
          <a:ln w="88900" cap="sq">
            <a:solidFill>
              <a:schemeClr val="accent3">
                <a:lumMod val="75000"/>
              </a:schemeClr>
            </a:solidFill>
            <a:miter lim="800000"/>
          </a:ln>
          <a:effectLst>
            <a:outerShdw blurRad="254000" algn="tl" rotWithShape="0">
              <a:srgbClr val="000000">
                <a:alpha val="43000"/>
              </a:srgbClr>
            </a:outerShdw>
          </a:effectLst>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fade">
                                      <p:cBhvr>
                                        <p:cTn id="12" dur="2000"/>
                                        <p:tgtEl>
                                          <p:spTgt spid="10242"/>
                                        </p:tgtEl>
                                      </p:cBhvr>
                                    </p:animEffect>
                                    <p:anim calcmode="lin" valueType="num">
                                      <p:cBhvr>
                                        <p:cTn id="13" dur="2000" fill="hold"/>
                                        <p:tgtEl>
                                          <p:spTgt spid="10242"/>
                                        </p:tgtEl>
                                        <p:attrNameLst>
                                          <p:attrName>style.rotation</p:attrName>
                                        </p:attrNameLst>
                                      </p:cBhvr>
                                      <p:tavLst>
                                        <p:tav tm="0">
                                          <p:val>
                                            <p:fltVal val="720"/>
                                          </p:val>
                                        </p:tav>
                                        <p:tav tm="100000">
                                          <p:val>
                                            <p:fltVal val="0"/>
                                          </p:val>
                                        </p:tav>
                                      </p:tavLst>
                                    </p:anim>
                                    <p:anim calcmode="lin" valueType="num">
                                      <p:cBhvr>
                                        <p:cTn id="14" dur="2000" fill="hold"/>
                                        <p:tgtEl>
                                          <p:spTgt spid="10242"/>
                                        </p:tgtEl>
                                        <p:attrNameLst>
                                          <p:attrName>ppt_h</p:attrName>
                                        </p:attrNameLst>
                                      </p:cBhvr>
                                      <p:tavLst>
                                        <p:tav tm="0">
                                          <p:val>
                                            <p:fltVal val="0"/>
                                          </p:val>
                                        </p:tav>
                                        <p:tav tm="100000">
                                          <p:val>
                                            <p:strVal val="#ppt_h"/>
                                          </p:val>
                                        </p:tav>
                                      </p:tavLst>
                                    </p:anim>
                                    <p:anim calcmode="lin" valueType="num">
                                      <p:cBhvr>
                                        <p:cTn id="15" dur="2000" fill="hold"/>
                                        <p:tgtEl>
                                          <p:spTgt spid="10242"/>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Documents and Settings\nadir\Bureau\Nouveau dossier (2)\DSC00784.JPG"/>
          <p:cNvPicPr>
            <a:picLocks noChangeAspect="1" noChangeArrowheads="1"/>
          </p:cNvPicPr>
          <p:nvPr/>
        </p:nvPicPr>
        <p:blipFill>
          <a:blip r:embed="rId2"/>
          <a:srcRect/>
          <a:stretch>
            <a:fillRect/>
          </a:stretch>
        </p:blipFill>
        <p:spPr bwMode="auto">
          <a:xfrm>
            <a:off x="357158" y="214290"/>
            <a:ext cx="3929122" cy="6357982"/>
          </a:xfrm>
          <a:prstGeom prst="rect">
            <a:avLst/>
          </a:prstGeom>
          <a:ln w="127000" cap="sq">
            <a:solidFill>
              <a:srgbClr val="00B0F0"/>
            </a:solidFill>
            <a:miter lim="800000"/>
          </a:ln>
          <a:effectLst>
            <a:outerShdw blurRad="57150" dist="50800" dir="2700000" algn="tl" rotWithShape="0">
              <a:srgbClr val="000000">
                <a:alpha val="40000"/>
              </a:srgbClr>
            </a:outerShdw>
          </a:effectLst>
        </p:spPr>
      </p:pic>
      <p:pic>
        <p:nvPicPr>
          <p:cNvPr id="22531" name="Picture 3" descr="C:\Documents and Settings\nadir\Bureau\Nouveau dossier (2)\DSC00788.JPG"/>
          <p:cNvPicPr>
            <a:picLocks noChangeAspect="1" noChangeArrowheads="1"/>
          </p:cNvPicPr>
          <p:nvPr/>
        </p:nvPicPr>
        <p:blipFill>
          <a:blip r:embed="rId3"/>
          <a:srcRect/>
          <a:stretch>
            <a:fillRect/>
          </a:stretch>
        </p:blipFill>
        <p:spPr bwMode="auto">
          <a:xfrm>
            <a:off x="4714876" y="214290"/>
            <a:ext cx="4071934" cy="6429396"/>
          </a:xfrm>
          <a:prstGeom prst="rect">
            <a:avLst/>
          </a:prstGeom>
          <a:ln w="127000" cap="sq">
            <a:solidFill>
              <a:schemeClr val="accent1"/>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2530"/>
                                        </p:tgtEl>
                                        <p:attrNameLst>
                                          <p:attrName>style.visibility</p:attrName>
                                        </p:attrNameLst>
                                      </p:cBhvr>
                                      <p:to>
                                        <p:strVal val="visible"/>
                                      </p:to>
                                    </p:set>
                                    <p:anim calcmode="lin" valueType="num">
                                      <p:cBhvr>
                                        <p:cTn id="7" dur="3000" fill="hold"/>
                                        <p:tgtEl>
                                          <p:spTgt spid="22530"/>
                                        </p:tgtEl>
                                        <p:attrNameLst>
                                          <p:attrName>ppt_w</p:attrName>
                                        </p:attrNameLst>
                                      </p:cBhvr>
                                      <p:tavLst>
                                        <p:tav tm="0">
                                          <p:val>
                                            <p:fltVal val="0"/>
                                          </p:val>
                                        </p:tav>
                                        <p:tav tm="100000">
                                          <p:val>
                                            <p:strVal val="#ppt_w"/>
                                          </p:val>
                                        </p:tav>
                                      </p:tavLst>
                                    </p:anim>
                                    <p:anim calcmode="lin" valueType="num">
                                      <p:cBhvr>
                                        <p:cTn id="8" dur="3000" fill="hold"/>
                                        <p:tgtEl>
                                          <p:spTgt spid="22530"/>
                                        </p:tgtEl>
                                        <p:attrNameLst>
                                          <p:attrName>ppt_h</p:attrName>
                                        </p:attrNameLst>
                                      </p:cBhvr>
                                      <p:tavLst>
                                        <p:tav tm="0">
                                          <p:val>
                                            <p:fltVal val="0"/>
                                          </p:val>
                                        </p:tav>
                                        <p:tav tm="100000">
                                          <p:val>
                                            <p:strVal val="#ppt_h"/>
                                          </p:val>
                                        </p:tav>
                                      </p:tavLst>
                                    </p:anim>
                                    <p:anim calcmode="lin" valueType="num">
                                      <p:cBhvr>
                                        <p:cTn id="9" dur="3000" fill="hold"/>
                                        <p:tgtEl>
                                          <p:spTgt spid="22530"/>
                                        </p:tgtEl>
                                        <p:attrNameLst>
                                          <p:attrName>style.rotation</p:attrName>
                                        </p:attrNameLst>
                                      </p:cBhvr>
                                      <p:tavLst>
                                        <p:tav tm="0">
                                          <p:val>
                                            <p:fltVal val="90"/>
                                          </p:val>
                                        </p:tav>
                                        <p:tav tm="100000">
                                          <p:val>
                                            <p:fltVal val="0"/>
                                          </p:val>
                                        </p:tav>
                                      </p:tavLst>
                                    </p:anim>
                                    <p:animEffect transition="in" filter="fade">
                                      <p:cBhvr>
                                        <p:cTn id="10" dur="3000"/>
                                        <p:tgtEl>
                                          <p:spTgt spid="22530"/>
                                        </p:tgtEl>
                                      </p:cBhvr>
                                    </p:animEffect>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22531"/>
                                        </p:tgtEl>
                                        <p:attrNameLst>
                                          <p:attrName>style.visibility</p:attrName>
                                        </p:attrNameLst>
                                      </p:cBhvr>
                                      <p:to>
                                        <p:strVal val="visible"/>
                                      </p:to>
                                    </p:set>
                                    <p:animEffect transition="in" filter="fade">
                                      <p:cBhvr>
                                        <p:cTn id="15" dur="3000"/>
                                        <p:tgtEl>
                                          <p:spTgt spid="22531"/>
                                        </p:tgtEl>
                                      </p:cBhvr>
                                    </p:animEffect>
                                    <p:anim calcmode="lin" valueType="num">
                                      <p:cBhvr>
                                        <p:cTn id="16" dur="3000" fill="hold"/>
                                        <p:tgtEl>
                                          <p:spTgt spid="22531"/>
                                        </p:tgtEl>
                                        <p:attrNameLst>
                                          <p:attrName>style.rotation</p:attrName>
                                        </p:attrNameLst>
                                      </p:cBhvr>
                                      <p:tavLst>
                                        <p:tav tm="0">
                                          <p:val>
                                            <p:fltVal val="720"/>
                                          </p:val>
                                        </p:tav>
                                        <p:tav tm="100000">
                                          <p:val>
                                            <p:fltVal val="0"/>
                                          </p:val>
                                        </p:tav>
                                      </p:tavLst>
                                    </p:anim>
                                    <p:anim calcmode="lin" valueType="num">
                                      <p:cBhvr>
                                        <p:cTn id="17" dur="3000" fill="hold"/>
                                        <p:tgtEl>
                                          <p:spTgt spid="22531"/>
                                        </p:tgtEl>
                                        <p:attrNameLst>
                                          <p:attrName>ppt_h</p:attrName>
                                        </p:attrNameLst>
                                      </p:cBhvr>
                                      <p:tavLst>
                                        <p:tav tm="0">
                                          <p:val>
                                            <p:fltVal val="0"/>
                                          </p:val>
                                        </p:tav>
                                        <p:tav tm="100000">
                                          <p:val>
                                            <p:strVal val="#ppt_h"/>
                                          </p:val>
                                        </p:tav>
                                      </p:tavLst>
                                    </p:anim>
                                    <p:anim calcmode="lin" valueType="num">
                                      <p:cBhvr>
                                        <p:cTn id="18" dur="3000" fill="hold"/>
                                        <p:tgtEl>
                                          <p:spTgt spid="22531"/>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à coins arrondis 8"/>
          <p:cNvSpPr/>
          <p:nvPr/>
        </p:nvSpPr>
        <p:spPr>
          <a:xfrm flipV="1">
            <a:off x="0" y="5786454"/>
            <a:ext cx="3857620" cy="1071546"/>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8" name="Rectangle à coins arrondis 7"/>
          <p:cNvSpPr/>
          <p:nvPr/>
        </p:nvSpPr>
        <p:spPr>
          <a:xfrm>
            <a:off x="0" y="5357826"/>
            <a:ext cx="2214546" cy="428628"/>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7" name="Rectangle à coins arrondis 6"/>
          <p:cNvSpPr/>
          <p:nvPr/>
        </p:nvSpPr>
        <p:spPr>
          <a:xfrm>
            <a:off x="0" y="4714884"/>
            <a:ext cx="2071670" cy="57150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2" name="Titre 1"/>
          <p:cNvSpPr>
            <a:spLocks noGrp="1"/>
          </p:cNvSpPr>
          <p:nvPr>
            <p:ph type="title"/>
          </p:nvPr>
        </p:nvSpPr>
        <p:spPr>
          <a:xfrm>
            <a:off x="0" y="0"/>
            <a:ext cx="9144000" cy="804052"/>
          </a:xfrm>
        </p:spPr>
        <p:txBody>
          <a:bodyPr/>
          <a:lstStyle/>
          <a:p>
            <a:r>
              <a:rPr lang="fr-FR" dirty="0" smtClean="0"/>
              <a:t>La régulation du commerce illégal</a:t>
            </a:r>
            <a:endParaRPr lang="fr-FR" dirty="0"/>
          </a:p>
        </p:txBody>
      </p:sp>
      <p:sp>
        <p:nvSpPr>
          <p:cNvPr id="3" name="Espace réservé du contenu 2"/>
          <p:cNvSpPr>
            <a:spLocks noGrp="1"/>
          </p:cNvSpPr>
          <p:nvPr>
            <p:ph sz="half" idx="1"/>
          </p:nvPr>
        </p:nvSpPr>
        <p:spPr>
          <a:xfrm>
            <a:off x="0" y="928670"/>
            <a:ext cx="4429124" cy="5929330"/>
          </a:xfrm>
        </p:spPr>
        <p:txBody>
          <a:bodyPr>
            <a:normAutofit fontScale="92500" lnSpcReduction="10000"/>
          </a:bodyPr>
          <a:lstStyle/>
          <a:p>
            <a:pPr>
              <a:buNone/>
            </a:pPr>
            <a:r>
              <a:rPr lang="fr-FR" sz="3200" dirty="0" smtClean="0"/>
              <a:t>Pour le rationnement du commerce illégal dans Souika nous avons proposé l’établissement d’un bazar avec la conservation du même type architecturel en R+2 :</a:t>
            </a:r>
          </a:p>
          <a:p>
            <a:pPr>
              <a:buNone/>
            </a:pPr>
            <a:r>
              <a:rPr lang="fr-FR" sz="3200" dirty="0" smtClean="0"/>
              <a:t>SB ‗916m²</a:t>
            </a:r>
          </a:p>
          <a:p>
            <a:pPr>
              <a:buNone/>
            </a:pPr>
            <a:r>
              <a:rPr lang="fr-FR" sz="3200" dirty="0" smtClean="0"/>
              <a:t>SML ‗18m²</a:t>
            </a:r>
          </a:p>
          <a:p>
            <a:pPr>
              <a:buNone/>
            </a:pPr>
            <a:r>
              <a:rPr lang="fr-FR" sz="3200" dirty="0" smtClean="0">
                <a:solidFill>
                  <a:srgbClr val="7030A0"/>
                </a:solidFill>
              </a:rPr>
              <a:t>Nombre des locaux ‗ 153 loc.</a:t>
            </a:r>
          </a:p>
          <a:p>
            <a:endParaRPr lang="fr-FR" dirty="0"/>
          </a:p>
        </p:txBody>
      </p:sp>
      <p:pic>
        <p:nvPicPr>
          <p:cNvPr id="1026" name="Picture 2" descr="C:\Users\user\Desktop\aziz\commerce-Mode.jpg"/>
          <p:cNvPicPr>
            <a:picLocks noGrp="1" noChangeAspect="1" noChangeArrowheads="1"/>
          </p:cNvPicPr>
          <p:nvPr>
            <p:ph sz="half" idx="2"/>
          </p:nvPr>
        </p:nvPicPr>
        <p:blipFill>
          <a:blip r:embed="rId2" cstate="print"/>
          <a:srcRect/>
          <a:stretch>
            <a:fillRect/>
          </a:stretch>
        </p:blipFill>
        <p:spPr bwMode="auto">
          <a:xfrm>
            <a:off x="4357686" y="1000108"/>
            <a:ext cx="4500594" cy="5643602"/>
          </a:xfrm>
          <a:prstGeom prst="round2DiagRect">
            <a:avLst>
              <a:gd name="adj1" fmla="val 16667"/>
              <a:gd name="adj2" fmla="val 0"/>
            </a:avLst>
          </a:prstGeom>
          <a:ln w="88900" cap="sq">
            <a:solidFill>
              <a:schemeClr val="accent3">
                <a:lumMod val="60000"/>
                <a:lumOff val="40000"/>
              </a:schemeClr>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3" descr="E:\HOCINE (H)\105\105\02.jpg"/>
          <p:cNvPicPr>
            <a:picLocks noChangeAspect="1" noChangeArrowheads="1"/>
          </p:cNvPicPr>
          <p:nvPr/>
        </p:nvPicPr>
        <p:blipFill>
          <a:blip r:embed="rId2"/>
          <a:srcRect/>
          <a:stretch>
            <a:fillRect/>
          </a:stretch>
        </p:blipFill>
        <p:spPr bwMode="auto">
          <a:xfrm rot="10800000">
            <a:off x="0" y="0"/>
            <a:ext cx="4714876" cy="6858000"/>
          </a:xfrm>
          <a:prstGeom prst="rect">
            <a:avLst/>
          </a:prstGeom>
          <a:solidFill>
            <a:schemeClr val="accent1">
              <a:lumMod val="50000"/>
            </a:schemeClr>
          </a:solidFill>
          <a:ln>
            <a:noFill/>
          </a:ln>
        </p:spPr>
      </p:pic>
      <p:pic>
        <p:nvPicPr>
          <p:cNvPr id="8" name="Picture 3" descr="E:\HOCINE (H)\105\105\02.jpg"/>
          <p:cNvPicPr>
            <a:picLocks noChangeAspect="1" noChangeArrowheads="1"/>
          </p:cNvPicPr>
          <p:nvPr/>
        </p:nvPicPr>
        <p:blipFill>
          <a:blip r:embed="rId2"/>
          <a:srcRect/>
          <a:stretch>
            <a:fillRect/>
          </a:stretch>
        </p:blipFill>
        <p:spPr bwMode="auto">
          <a:xfrm>
            <a:off x="3857620" y="0"/>
            <a:ext cx="5286380" cy="6858000"/>
          </a:xfrm>
          <a:prstGeom prst="rect">
            <a:avLst/>
          </a:prstGeom>
          <a:solidFill>
            <a:schemeClr val="accent1">
              <a:lumMod val="50000"/>
            </a:schemeClr>
          </a:solidFill>
          <a:ln>
            <a:noFill/>
          </a:ln>
        </p:spPr>
      </p:pic>
      <p:sp>
        <p:nvSpPr>
          <p:cNvPr id="2" name="Titre 1"/>
          <p:cNvSpPr>
            <a:spLocks noGrp="1"/>
          </p:cNvSpPr>
          <p:nvPr>
            <p:ph type="title"/>
          </p:nvPr>
        </p:nvSpPr>
        <p:spPr>
          <a:xfrm>
            <a:off x="357158" y="0"/>
            <a:ext cx="8229600" cy="857232"/>
          </a:xfrm>
        </p:spPr>
        <p:txBody>
          <a:bodyPr/>
          <a:lstStyle/>
          <a:p>
            <a:pPr marL="742950" lvl="0" indent="-742950" algn="ctr" eaLnBrk="0" fontAlgn="base" hangingPunct="0">
              <a:spcAft>
                <a:spcPct val="0"/>
              </a:spcAft>
            </a:pPr>
            <a:r>
              <a:rPr lang="fr-FR" dirty="0" smtClean="0"/>
              <a:t> </a:t>
            </a:r>
            <a:r>
              <a:rPr lang="fr-F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alibri" pitchFamily="34" charset="0"/>
                <a:ea typeface="Times New Roman" pitchFamily="18" charset="0"/>
                <a:cs typeface="Arial" pitchFamily="34" charset="0"/>
              </a:rPr>
              <a:t>plan d’assainissement</a:t>
            </a:r>
            <a:endParaRPr lang="fr-FR" sz="40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Arial" pitchFamily="34" charset="0"/>
              <a:cs typeface="Arial" pitchFamily="34" charset="0"/>
            </a:endParaRPr>
          </a:p>
        </p:txBody>
      </p:sp>
      <p:pic>
        <p:nvPicPr>
          <p:cNvPr id="1026" name="Picture 2" descr="C:\Users\user\Desktop\aziz\assainissement-Mode.png"/>
          <p:cNvPicPr>
            <a:picLocks noChangeAspect="1" noChangeArrowheads="1"/>
          </p:cNvPicPr>
          <p:nvPr/>
        </p:nvPicPr>
        <p:blipFill>
          <a:blip r:embed="rId3"/>
          <a:srcRect/>
          <a:stretch>
            <a:fillRect/>
          </a:stretch>
        </p:blipFill>
        <p:spPr bwMode="auto">
          <a:xfrm>
            <a:off x="1428728" y="857232"/>
            <a:ext cx="6215106" cy="5786478"/>
          </a:xfrm>
          <a:prstGeom prst="rect">
            <a:avLst/>
          </a:prstGeom>
          <a:ln w="127000" cap="sq">
            <a:solidFill>
              <a:schemeClr val="accent6">
                <a:lumMod val="75000"/>
              </a:schemeClr>
            </a:solidFill>
            <a:miter lim="800000"/>
          </a:ln>
          <a:effectLst>
            <a:outerShdw blurRad="57150" dist="50800" dir="2700000" algn="tl" rotWithShape="0">
              <a:srgbClr val="000000">
                <a:alpha val="40000"/>
              </a:srgbClr>
            </a:outerShdw>
          </a:effectLst>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5" presetClass="entr" presetSubtype="0"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2000"/>
                                        <p:tgtEl>
                                          <p:spTgt spid="1026"/>
                                        </p:tgtEl>
                                      </p:cBhvr>
                                    </p:animEffect>
                                    <p:anim calcmode="lin" valueType="num">
                                      <p:cBhvr>
                                        <p:cTn id="19" dur="2000" fill="hold"/>
                                        <p:tgtEl>
                                          <p:spTgt spid="1026"/>
                                        </p:tgtEl>
                                        <p:attrNameLst>
                                          <p:attrName>style.rotation</p:attrName>
                                        </p:attrNameLst>
                                      </p:cBhvr>
                                      <p:tavLst>
                                        <p:tav tm="0">
                                          <p:val>
                                            <p:fltVal val="720"/>
                                          </p:val>
                                        </p:tav>
                                        <p:tav tm="100000">
                                          <p:val>
                                            <p:fltVal val="0"/>
                                          </p:val>
                                        </p:tav>
                                      </p:tavLst>
                                    </p:anim>
                                    <p:anim calcmode="lin" valueType="num">
                                      <p:cBhvr>
                                        <p:cTn id="20" dur="2000" fill="hold"/>
                                        <p:tgtEl>
                                          <p:spTgt spid="1026"/>
                                        </p:tgtEl>
                                        <p:attrNameLst>
                                          <p:attrName>ppt_h</p:attrName>
                                        </p:attrNameLst>
                                      </p:cBhvr>
                                      <p:tavLst>
                                        <p:tav tm="0">
                                          <p:val>
                                            <p:fltVal val="0"/>
                                          </p:val>
                                        </p:tav>
                                        <p:tav tm="100000">
                                          <p:val>
                                            <p:strVal val="#ppt_h"/>
                                          </p:val>
                                        </p:tav>
                                      </p:tavLst>
                                    </p:anim>
                                    <p:anim calcmode="lin" valueType="num">
                                      <p:cBhvr>
                                        <p:cTn id="21" dur="2000" fill="hold"/>
                                        <p:tgtEl>
                                          <p:spTgt spid="102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flache dessk\Mes photos\mon album\SAHA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7" name="Picture 3" descr="1"/>
          <p:cNvPicPr>
            <a:picLocks noChangeAspect="1" noChangeArrowheads="1"/>
          </p:cNvPicPr>
          <p:nvPr/>
        </p:nvPicPr>
        <p:blipFill>
          <a:blip r:embed="rId3">
            <a:lum contrast="12000"/>
          </a:blip>
          <a:srcRect/>
          <a:stretch>
            <a:fillRect/>
          </a:stretch>
        </p:blipFill>
        <p:spPr bwMode="auto">
          <a:xfrm>
            <a:off x="8000992" y="0"/>
            <a:ext cx="1143008" cy="15001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1071538" y="0"/>
            <a:ext cx="7215238" cy="1569660"/>
          </a:xfrm>
          <a:prstGeom prst="rect">
            <a:avLst/>
          </a:prstGeom>
        </p:spPr>
        <p:txBody>
          <a:bodyPr wrap="square">
            <a:spAutoFit/>
          </a:bodyPr>
          <a:lstStyle/>
          <a:p>
            <a:pPr lvl="0" algn="ctr">
              <a:spcBef>
                <a:spcPct val="0"/>
              </a:spcBef>
              <a:defRPr/>
            </a:pPr>
            <a:r>
              <a:rPr lang="fr-FR" sz="2400" b="1" dirty="0" smtClean="0">
                <a:latin typeface="Times New Roman" pitchFamily="18" charset="0"/>
                <a:cs typeface="Times New Roman" pitchFamily="18" charset="0"/>
              </a:rPr>
              <a:t>La république algérienne démocratique et populaire</a:t>
            </a:r>
            <a:br>
              <a:rPr lang="fr-FR" sz="2400" b="1" dirty="0" smtClean="0">
                <a:latin typeface="Times New Roman" pitchFamily="18" charset="0"/>
                <a:cs typeface="Times New Roman" pitchFamily="18" charset="0"/>
              </a:rPr>
            </a:br>
            <a:r>
              <a:rPr lang="fr-FR" sz="2400" b="1" dirty="0" smtClean="0">
                <a:latin typeface="Times New Roman" pitchFamily="18" charset="0"/>
                <a:cs typeface="Times New Roman" pitchFamily="18" charset="0"/>
              </a:rPr>
              <a:t>ministre de l’enseignement supérieur et de la recherche scientifique</a:t>
            </a:r>
            <a:br>
              <a:rPr lang="fr-FR" sz="2400" b="1" dirty="0" smtClean="0">
                <a:latin typeface="Times New Roman" pitchFamily="18" charset="0"/>
                <a:cs typeface="Times New Roman" pitchFamily="18" charset="0"/>
              </a:rPr>
            </a:br>
            <a:r>
              <a:rPr lang="fr-FR" sz="2400" b="1" dirty="0" smtClean="0">
                <a:latin typeface="Times New Roman" pitchFamily="18" charset="0"/>
                <a:cs typeface="Times New Roman" pitchFamily="18" charset="0"/>
              </a:rPr>
              <a:t>Université </a:t>
            </a:r>
            <a:r>
              <a:rPr lang="fr-FR" sz="2400" b="1" dirty="0" err="1" smtClean="0">
                <a:latin typeface="Times New Roman" pitchFamily="18" charset="0"/>
                <a:cs typeface="Times New Roman" pitchFamily="18" charset="0"/>
              </a:rPr>
              <a:t>Mentouri</a:t>
            </a:r>
            <a:r>
              <a:rPr lang="fr-FR" sz="2400" b="1" dirty="0" smtClean="0">
                <a:latin typeface="Times New Roman" pitchFamily="18" charset="0"/>
                <a:cs typeface="Times New Roman" pitchFamily="18" charset="0"/>
              </a:rPr>
              <a:t>  -Constantine-</a:t>
            </a:r>
            <a:endParaRPr lang="fr-FR" sz="2400" b="1" dirty="0">
              <a:latin typeface="Times New Roman" pitchFamily="18" charset="0"/>
              <a:cs typeface="Times New Roman" pitchFamily="18" charset="0"/>
            </a:endParaRPr>
          </a:p>
        </p:txBody>
      </p:sp>
      <p:sp>
        <p:nvSpPr>
          <p:cNvPr id="4" name="Rectangle 3"/>
          <p:cNvSpPr/>
          <p:nvPr/>
        </p:nvSpPr>
        <p:spPr>
          <a:xfrm>
            <a:off x="571472" y="2071678"/>
            <a:ext cx="7572428" cy="1434239"/>
          </a:xfrm>
          <a:prstGeom prst="rect">
            <a:avLst/>
          </a:prstGeom>
        </p:spPr>
        <p:txBody>
          <a:bodyPr wrap="square">
            <a:spAutoFit/>
          </a:bodyPr>
          <a:lstStyle/>
          <a:p>
            <a:pPr marL="342900" lvl="0" indent="-342900">
              <a:spcBef>
                <a:spcPct val="20000"/>
              </a:spcBef>
              <a:buFont typeface="Arial" pitchFamily="34" charset="0"/>
              <a:buChar char="•"/>
              <a:defRPr/>
            </a:pPr>
            <a:r>
              <a:rPr lang="fr-FR" sz="4400" b="1" dirty="0" smtClean="0">
                <a:latin typeface="Times New Roman" pitchFamily="18" charset="0"/>
                <a:cs typeface="Times New Roman" pitchFamily="18" charset="0"/>
              </a:rPr>
              <a:t>Projet final:</a:t>
            </a:r>
          </a:p>
          <a:p>
            <a:pPr marL="342900" lvl="0" indent="-342900" algn="ctr">
              <a:spcBef>
                <a:spcPct val="20000"/>
              </a:spcBef>
              <a:buFont typeface="Arial" pitchFamily="34" charset="0"/>
              <a:buChar char="•"/>
              <a:defRPr/>
            </a:pPr>
            <a:r>
              <a:rPr lang="fr-FR" sz="3600" b="1" dirty="0" smtClean="0">
                <a:latin typeface="Times New Roman" pitchFamily="18" charset="0"/>
                <a:cs typeface="Times New Roman" pitchFamily="18" charset="0"/>
              </a:rPr>
              <a:t>Réhabilitation de SOUIKA</a:t>
            </a:r>
          </a:p>
        </p:txBody>
      </p:sp>
      <p:sp>
        <p:nvSpPr>
          <p:cNvPr id="5" name="Rectangle 4"/>
          <p:cNvSpPr/>
          <p:nvPr/>
        </p:nvSpPr>
        <p:spPr>
          <a:xfrm>
            <a:off x="214282" y="4572008"/>
            <a:ext cx="4000528" cy="2123658"/>
          </a:xfrm>
          <a:prstGeom prst="rect">
            <a:avLst/>
          </a:prstGeom>
        </p:spPr>
        <p:txBody>
          <a:bodyPr wrap="square">
            <a:spAutoFit/>
          </a:bodyPr>
          <a:lstStyle/>
          <a:p>
            <a:r>
              <a:rPr lang="fr-FR" sz="2800" b="1" dirty="0" smtClean="0">
                <a:solidFill>
                  <a:schemeClr val="bg1"/>
                </a:solidFill>
                <a:latin typeface="Times New Roman" pitchFamily="18" charset="0"/>
                <a:cs typeface="Times New Roman" pitchFamily="18" charset="0"/>
              </a:rPr>
              <a:t>Réali</a:t>
            </a:r>
            <a:r>
              <a:rPr lang="fr-FR" sz="3600" b="1" dirty="0" smtClean="0">
                <a:solidFill>
                  <a:schemeClr val="bg1"/>
                </a:solidFill>
                <a:latin typeface="Times New Roman" pitchFamily="18" charset="0"/>
                <a:cs typeface="Times New Roman" pitchFamily="18" charset="0"/>
              </a:rPr>
              <a:t>sé</a:t>
            </a:r>
            <a:r>
              <a:rPr lang="fr-FR" sz="3200" b="1" dirty="0" smtClean="0">
                <a:solidFill>
                  <a:schemeClr val="bg1"/>
                </a:solidFill>
                <a:latin typeface="Times New Roman" pitchFamily="18" charset="0"/>
                <a:cs typeface="Times New Roman" pitchFamily="18" charset="0"/>
              </a:rPr>
              <a:t> par:</a:t>
            </a:r>
          </a:p>
          <a:p>
            <a:r>
              <a:rPr lang="fr-FR" sz="3200" b="1" dirty="0" smtClean="0">
                <a:solidFill>
                  <a:schemeClr val="bg1"/>
                </a:solidFill>
                <a:latin typeface="Times New Roman" pitchFamily="18" charset="0"/>
                <a:cs typeface="Times New Roman" pitchFamily="18" charset="0"/>
              </a:rPr>
              <a:t>Kriouet Djamel</a:t>
            </a:r>
          </a:p>
          <a:p>
            <a:r>
              <a:rPr lang="fr-FR" sz="3200" b="1" dirty="0" smtClean="0">
                <a:solidFill>
                  <a:schemeClr val="bg1"/>
                </a:solidFill>
                <a:latin typeface="Times New Roman" pitchFamily="18" charset="0"/>
                <a:cs typeface="Times New Roman" pitchFamily="18" charset="0"/>
              </a:rPr>
              <a:t>Souibaa abdesselam</a:t>
            </a:r>
          </a:p>
          <a:p>
            <a:r>
              <a:rPr lang="fr-FR" sz="3200" b="1" dirty="0" smtClean="0">
                <a:solidFill>
                  <a:schemeClr val="bg1"/>
                </a:solidFill>
                <a:latin typeface="Times New Roman" pitchFamily="18" charset="0"/>
                <a:cs typeface="Times New Roman" pitchFamily="18" charset="0"/>
              </a:rPr>
              <a:t>Boudelal Abdelaziz</a:t>
            </a:r>
            <a:endParaRPr lang="fr-FR" sz="3200" b="1" dirty="0">
              <a:solidFill>
                <a:schemeClr val="bg1"/>
              </a:solidFill>
              <a:latin typeface="Times New Roman" pitchFamily="18" charset="0"/>
              <a:cs typeface="Times New Roman" pitchFamily="18" charset="0"/>
            </a:endParaRPr>
          </a:p>
        </p:txBody>
      </p:sp>
      <p:sp>
        <p:nvSpPr>
          <p:cNvPr id="6" name="Rectangle 5"/>
          <p:cNvSpPr/>
          <p:nvPr/>
        </p:nvSpPr>
        <p:spPr>
          <a:xfrm>
            <a:off x="6000760" y="5000636"/>
            <a:ext cx="3143240" cy="1200329"/>
          </a:xfrm>
          <a:prstGeom prst="rect">
            <a:avLst/>
          </a:prstGeom>
        </p:spPr>
        <p:txBody>
          <a:bodyPr wrap="square">
            <a:spAutoFit/>
          </a:bodyPr>
          <a:lstStyle/>
          <a:p>
            <a:r>
              <a:rPr lang="fr-FR" sz="3600" b="1" dirty="0" smtClean="0">
                <a:solidFill>
                  <a:schemeClr val="bg1"/>
                </a:solidFill>
                <a:latin typeface="Times New Roman" pitchFamily="18" charset="0"/>
                <a:cs typeface="Times New Roman" pitchFamily="18" charset="0"/>
              </a:rPr>
              <a:t>Encadrée par : Redjal Omar   </a:t>
            </a:r>
            <a:endParaRPr lang="fr-FR" sz="3600" b="1" dirty="0">
              <a:solidFill>
                <a:schemeClr val="bg1"/>
              </a:solidFill>
              <a:latin typeface="Times New Roman" pitchFamily="18" charset="0"/>
              <a:cs typeface="Times New Roman" pitchFamily="18" charset="0"/>
            </a:endParaRPr>
          </a:p>
        </p:txBody>
      </p:sp>
      <p:pic>
        <p:nvPicPr>
          <p:cNvPr id="8" name="Picture 2" descr="2"/>
          <p:cNvPicPr>
            <a:picLocks noChangeAspect="1" noChangeArrowheads="1"/>
          </p:cNvPicPr>
          <p:nvPr/>
        </p:nvPicPr>
        <p:blipFill>
          <a:blip r:embed="rId4">
            <a:lum contrast="12000"/>
          </a:blip>
          <a:srcRect/>
          <a:stretch>
            <a:fillRect/>
          </a:stretch>
        </p:blipFill>
        <p:spPr bwMode="auto">
          <a:xfrm>
            <a:off x="0" y="0"/>
            <a:ext cx="1214446" cy="15058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5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770" decel="100000"/>
                                        <p:tgtEl>
                                          <p:spTgt spid="6"/>
                                        </p:tgtEl>
                                      </p:cBhvr>
                                    </p:animEffect>
                                    <p:animScale>
                                      <p:cBhvr>
                                        <p:cTn id="42" dur="770" decel="100000"/>
                                        <p:tgtEl>
                                          <p:spTgt spid="6"/>
                                        </p:tgtEl>
                                      </p:cBhvr>
                                      <p:from x="10000" y="10000"/>
                                      <p:to x="200000" y="450000"/>
                                    </p:animScale>
                                    <p:animScale>
                                      <p:cBhvr>
                                        <p:cTn id="43" dur="1230" accel="100000" fill="hold">
                                          <p:stCondLst>
                                            <p:cond delay="770"/>
                                          </p:stCondLst>
                                        </p:cTn>
                                        <p:tgtEl>
                                          <p:spTgt spid="6"/>
                                        </p:tgtEl>
                                      </p:cBhvr>
                                      <p:from x="200000" y="450000"/>
                                      <p:to x="100000" y="100000"/>
                                    </p:animScale>
                                    <p:set>
                                      <p:cBhvr>
                                        <p:cTn id="44" dur="770" fill="hold"/>
                                        <p:tgtEl>
                                          <p:spTgt spid="6"/>
                                        </p:tgtEl>
                                        <p:attrNameLst>
                                          <p:attrName>ppt_x</p:attrName>
                                        </p:attrNameLst>
                                      </p:cBhvr>
                                      <p:to>
                                        <p:strVal val="(0.5)"/>
                                      </p:to>
                                    </p:set>
                                    <p:anim from="(0.5)" to="(#ppt_x)" calcmode="lin" valueType="num">
                                      <p:cBhvr>
                                        <p:cTn id="45" dur="1230" accel="100000" fill="hold">
                                          <p:stCondLst>
                                            <p:cond delay="770"/>
                                          </p:stCondLst>
                                        </p:cTn>
                                        <p:tgtEl>
                                          <p:spTgt spid="6"/>
                                        </p:tgtEl>
                                        <p:attrNameLst>
                                          <p:attrName>ppt_x</p:attrName>
                                        </p:attrNameLst>
                                      </p:cBhvr>
                                    </p:anim>
                                    <p:set>
                                      <p:cBhvr>
                                        <p:cTn id="46" dur="770" fill="hold"/>
                                        <p:tgtEl>
                                          <p:spTgt spid="6"/>
                                        </p:tgtEl>
                                        <p:attrNameLst>
                                          <p:attrName>ppt_y</p:attrName>
                                        </p:attrNameLst>
                                      </p:cBhvr>
                                      <p:to>
                                        <p:strVal val="(#ppt_y+0.4)"/>
                                      </p:to>
                                    </p:set>
                                    <p:anim from="(#ppt_y+0.4)" to="(#ppt_y)" calcmode="lin" valueType="num">
                                      <p:cBhvr>
                                        <p:cTn id="47" dur="1230" accel="100000" fill="hold">
                                          <p:stCondLst>
                                            <p:cond delay="770"/>
                                          </p:stCondLst>
                                        </p:cTn>
                                        <p:tgtEl>
                                          <p:spTgt spid="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à coins arrondis 12"/>
          <p:cNvSpPr/>
          <p:nvPr/>
        </p:nvSpPr>
        <p:spPr>
          <a:xfrm>
            <a:off x="3357554" y="285728"/>
            <a:ext cx="2786082" cy="6357982"/>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fr-FR"/>
          </a:p>
        </p:txBody>
      </p:sp>
      <p:pic>
        <p:nvPicPr>
          <p:cNvPr id="5" name="Picture 4" descr="Image18"/>
          <p:cNvPicPr>
            <a:picLocks noGrp="1" noChangeAspect="1" noChangeArrowheads="1"/>
          </p:cNvPicPr>
          <p:nvPr>
            <p:ph sz="half" idx="1"/>
          </p:nvPr>
        </p:nvPicPr>
        <p:blipFill>
          <a:blip r:embed="rId2"/>
          <a:srcRect/>
          <a:stretch>
            <a:fillRect/>
          </a:stretch>
        </p:blipFill>
        <p:spPr bwMode="auto">
          <a:xfrm>
            <a:off x="0" y="0"/>
            <a:ext cx="3143240" cy="6858000"/>
          </a:xfrm>
          <a:prstGeom prst="roundRect">
            <a:avLst>
              <a:gd name="adj" fmla="val 11111"/>
            </a:avLst>
          </a:prstGeom>
          <a:ln w="190500" cap="rnd">
            <a:solidFill>
              <a:schemeClr val="accent3"/>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6" name="Picture 3" descr="C:\Users\user\Desktop\aziz\photo\photo souika\Photo028.jpg"/>
          <p:cNvPicPr>
            <a:picLocks noGrp="1" noChangeAspect="1" noChangeArrowheads="1"/>
          </p:cNvPicPr>
          <p:nvPr>
            <p:ph sz="half" idx="2"/>
          </p:nvPr>
        </p:nvPicPr>
        <p:blipFill>
          <a:blip r:embed="rId3"/>
          <a:srcRect/>
          <a:stretch>
            <a:fillRect/>
          </a:stretch>
        </p:blipFill>
        <p:spPr bwMode="auto">
          <a:xfrm>
            <a:off x="6357950" y="3857628"/>
            <a:ext cx="2786050" cy="3000372"/>
          </a:xfrm>
          <a:prstGeom prst="snip2DiagRect">
            <a:avLst/>
          </a:prstGeom>
          <a:solidFill>
            <a:srgbClr val="FFFFFF">
              <a:shade val="85000"/>
            </a:srgbClr>
          </a:solidFill>
          <a:ln w="88900" cap="sq">
            <a:solidFill>
              <a:srgbClr val="FF000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7" name="Rectangle à coins arrondis 6"/>
          <p:cNvSpPr/>
          <p:nvPr/>
        </p:nvSpPr>
        <p:spPr>
          <a:xfrm>
            <a:off x="285720" y="6072206"/>
            <a:ext cx="2571768" cy="5715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49" name="Rectangle 1"/>
          <p:cNvSpPr>
            <a:spLocks noChangeArrowheads="1"/>
          </p:cNvSpPr>
          <p:nvPr/>
        </p:nvSpPr>
        <p:spPr bwMode="auto">
          <a:xfrm>
            <a:off x="357158" y="6072206"/>
            <a:ext cx="2571768"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bg1"/>
                </a:solidFill>
                <a:effectLst/>
                <a:latin typeface="Calibri" pitchFamily="34" charset="0"/>
                <a:ea typeface="Calibri" pitchFamily="34" charset="0"/>
                <a:cs typeface="Arial" pitchFamily="34" charset="0"/>
              </a:rPr>
              <a:t>Travaux de réhabilitation</a:t>
            </a:r>
            <a:endParaRPr kumimoji="0" lang="fr-FR" sz="2400" b="1" i="0" u="none" strike="noStrike" cap="none" normalizeH="0" baseline="0" dirty="0" smtClean="0">
              <a:ln>
                <a:noFill/>
              </a:ln>
              <a:solidFill>
                <a:schemeClr val="bg1"/>
              </a:solidFill>
              <a:effectLst/>
              <a:latin typeface="Arial" pitchFamily="34" charset="0"/>
              <a:cs typeface="Arial" pitchFamily="34" charset="0"/>
            </a:endParaRPr>
          </a:p>
        </p:txBody>
      </p:sp>
      <p:pic>
        <p:nvPicPr>
          <p:cNvPr id="2051" name="Picture 3" descr="C:\Users\user\Desktop\aziz\photo\DSC00817.JPG"/>
          <p:cNvPicPr>
            <a:picLocks noChangeAspect="1" noChangeArrowheads="1"/>
          </p:cNvPicPr>
          <p:nvPr/>
        </p:nvPicPr>
        <p:blipFill>
          <a:blip r:embed="rId4"/>
          <a:srcRect/>
          <a:stretch>
            <a:fillRect/>
          </a:stretch>
        </p:blipFill>
        <p:spPr bwMode="auto">
          <a:xfrm>
            <a:off x="6357950" y="142852"/>
            <a:ext cx="2786050" cy="3500462"/>
          </a:xfrm>
          <a:prstGeom prst="snip2DiagRect">
            <a:avLst/>
          </a:prstGeom>
          <a:solidFill>
            <a:srgbClr val="FFFFFF">
              <a:shade val="85000"/>
            </a:srgbClr>
          </a:solidFill>
          <a:ln w="88900" cap="sq">
            <a:solidFill>
              <a:srgbClr val="FFC00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052" name="Rectangle 4"/>
          <p:cNvSpPr>
            <a:spLocks noChangeArrowheads="1"/>
          </p:cNvSpPr>
          <p:nvPr/>
        </p:nvSpPr>
        <p:spPr bwMode="auto">
          <a:xfrm>
            <a:off x="3428992" y="500043"/>
            <a:ext cx="2643206" cy="57751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bg1">
                    <a:lumMod val="95000"/>
                    <a:lumOff val="5000"/>
                  </a:schemeClr>
                </a:solidFill>
                <a:effectLst/>
                <a:latin typeface="Calibri" pitchFamily="34" charset="0"/>
                <a:ea typeface="Calibri" pitchFamily="34" charset="0"/>
                <a:cs typeface="Arial" pitchFamily="34" charset="0"/>
              </a:rPr>
              <a:t>Pour la conservation du tissu urbain </a:t>
            </a:r>
            <a:r>
              <a:rPr lang="fr-FR" sz="2400" b="1" dirty="0" smtClean="0">
                <a:solidFill>
                  <a:schemeClr val="bg1">
                    <a:lumMod val="95000"/>
                    <a:lumOff val="5000"/>
                  </a:schemeClr>
                </a:solidFill>
                <a:latin typeface="Calibri" pitchFamily="34" charset="0"/>
                <a:ea typeface="Calibri" pitchFamily="34" charset="0"/>
                <a:cs typeface="Arial" pitchFamily="34" charset="0"/>
              </a:rPr>
              <a:t>de la</a:t>
            </a:r>
            <a:r>
              <a:rPr kumimoji="0" lang="fr-FR" sz="2400" b="1" i="0" u="none" strike="noStrike" cap="none" normalizeH="0" baseline="0" dirty="0" smtClean="0">
                <a:ln>
                  <a:noFill/>
                </a:ln>
                <a:solidFill>
                  <a:schemeClr val="bg1">
                    <a:lumMod val="95000"/>
                    <a:lumOff val="5000"/>
                  </a:schemeClr>
                </a:solidFill>
                <a:effectLst/>
                <a:latin typeface="Calibri" pitchFamily="34" charset="0"/>
                <a:ea typeface="Calibri" pitchFamily="34" charset="0"/>
                <a:cs typeface="Arial" pitchFamily="34" charset="0"/>
              </a:rPr>
              <a:t> zone étudie nous avons proposé de faire les travaux de maintenance pour l’ancien réseau d’assainissement par l’excavation des canaux cassées et  les réparer  et en fin les brancher avec le collecteur principale </a:t>
            </a:r>
            <a:endParaRPr kumimoji="0" lang="fr-FR" sz="2800" b="1" i="0" u="none" strike="noStrike" cap="none" normalizeH="0" baseline="0" dirty="0" smtClean="0">
              <a:ln>
                <a:noFill/>
              </a:ln>
              <a:solidFill>
                <a:schemeClr val="bg1">
                  <a:lumMod val="95000"/>
                  <a:lumOff val="5000"/>
                </a:schemeClr>
              </a:solidFill>
              <a:effectLst/>
              <a:latin typeface="Arial" pitchFamily="34" charset="0"/>
              <a:cs typeface="Arial"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style.rotation</p:attrName>
                                        </p:attrNameLst>
                                      </p:cBhvr>
                                      <p:tavLst>
                                        <p:tav tm="0">
                                          <p:val>
                                            <p:fltVal val="720"/>
                                          </p:val>
                                        </p:tav>
                                        <p:tav tm="100000">
                                          <p:val>
                                            <p:fltVal val="0"/>
                                          </p:val>
                                        </p:tav>
                                      </p:tavLst>
                                    </p:anim>
                                    <p:anim calcmode="lin" valueType="num">
                                      <p:cBhvr>
                                        <p:cTn id="9" dur="2000" fill="hold"/>
                                        <p:tgtEl>
                                          <p:spTgt spid="13"/>
                                        </p:tgtEl>
                                        <p:attrNameLst>
                                          <p:attrName>ppt_h</p:attrName>
                                        </p:attrNameLst>
                                      </p:cBhvr>
                                      <p:tavLst>
                                        <p:tav tm="0">
                                          <p:val>
                                            <p:fltVal val="0"/>
                                          </p:val>
                                        </p:tav>
                                        <p:tav tm="100000">
                                          <p:val>
                                            <p:strVal val="#ppt_h"/>
                                          </p:val>
                                        </p:tav>
                                      </p:tavLst>
                                    </p:anim>
                                    <p:anim calcmode="lin" valueType="num">
                                      <p:cBhvr>
                                        <p:cTn id="10" dur="2000" fill="hold"/>
                                        <p:tgtEl>
                                          <p:spTgt spid="13"/>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2000"/>
                                        <p:tgtEl>
                                          <p:spTgt spid="2052"/>
                                        </p:tgtEl>
                                      </p:cBhvr>
                                    </p:animEffect>
                                    <p:anim calcmode="lin" valueType="num">
                                      <p:cBhvr>
                                        <p:cTn id="16" dur="2000" fill="hold"/>
                                        <p:tgtEl>
                                          <p:spTgt spid="2052"/>
                                        </p:tgtEl>
                                        <p:attrNameLst>
                                          <p:attrName>ppt_x</p:attrName>
                                        </p:attrNameLst>
                                      </p:cBhvr>
                                      <p:tavLst>
                                        <p:tav tm="0">
                                          <p:val>
                                            <p:strVal val="#ppt_x"/>
                                          </p:val>
                                        </p:tav>
                                        <p:tav tm="100000">
                                          <p:val>
                                            <p:strVal val="#ppt_x"/>
                                          </p:val>
                                        </p:tav>
                                      </p:tavLst>
                                    </p:anim>
                                    <p:anim calcmode="lin" valueType="num">
                                      <p:cBhvr>
                                        <p:cTn id="17" dur="1800" decel="100000" fill="hold"/>
                                        <p:tgtEl>
                                          <p:spTgt spid="2052"/>
                                        </p:tgtEl>
                                        <p:attrNameLst>
                                          <p:attrName>ppt_y</p:attrName>
                                        </p:attrNameLst>
                                      </p:cBhvr>
                                      <p:tavLst>
                                        <p:tav tm="0">
                                          <p:val>
                                            <p:strVal val="#ppt_y+1"/>
                                          </p:val>
                                        </p:tav>
                                        <p:tav tm="100000">
                                          <p:val>
                                            <p:strVal val="#ppt_y-.03"/>
                                          </p:val>
                                        </p:tav>
                                      </p:tavLst>
                                    </p:anim>
                                    <p:anim calcmode="lin" valueType="num">
                                      <p:cBhvr>
                                        <p:cTn id="18" dur="200" accel="100000" fill="hold">
                                          <p:stCondLst>
                                            <p:cond delay="1800"/>
                                          </p:stCondLst>
                                        </p:cTn>
                                        <p:tgtEl>
                                          <p:spTgt spid="2052"/>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anim calcmode="lin" valueType="num">
                                      <p:cBhvr>
                                        <p:cTn id="24" dur="2000" fill="hold"/>
                                        <p:tgtEl>
                                          <p:spTgt spid="5"/>
                                        </p:tgtEl>
                                        <p:attrNameLst>
                                          <p:attrName>style.rotation</p:attrName>
                                        </p:attrNameLst>
                                      </p:cBhvr>
                                      <p:tavLst>
                                        <p:tav tm="0">
                                          <p:val>
                                            <p:fltVal val="720"/>
                                          </p:val>
                                        </p:tav>
                                        <p:tav tm="100000">
                                          <p:val>
                                            <p:fltVal val="0"/>
                                          </p:val>
                                        </p:tav>
                                      </p:tavLst>
                                    </p:anim>
                                    <p:anim calcmode="lin" valueType="num">
                                      <p:cBhvr>
                                        <p:cTn id="25" dur="2000" fill="hold"/>
                                        <p:tgtEl>
                                          <p:spTgt spid="5"/>
                                        </p:tgtEl>
                                        <p:attrNameLst>
                                          <p:attrName>ppt_h</p:attrName>
                                        </p:attrNameLst>
                                      </p:cBhvr>
                                      <p:tavLst>
                                        <p:tav tm="0">
                                          <p:val>
                                            <p:fltVal val="0"/>
                                          </p:val>
                                        </p:tav>
                                        <p:tav tm="100000">
                                          <p:val>
                                            <p:strVal val="#ppt_h"/>
                                          </p:val>
                                        </p:tav>
                                      </p:tavLst>
                                    </p:anim>
                                    <p:anim calcmode="lin" valueType="num">
                                      <p:cBhvr>
                                        <p:cTn id="26"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anim calcmode="lin" valueType="num">
                                      <p:cBhvr>
                                        <p:cTn id="32" dur="2000" fill="hold"/>
                                        <p:tgtEl>
                                          <p:spTgt spid="7"/>
                                        </p:tgtEl>
                                        <p:attrNameLst>
                                          <p:attrName>style.rotation</p:attrName>
                                        </p:attrNameLst>
                                      </p:cBhvr>
                                      <p:tavLst>
                                        <p:tav tm="0">
                                          <p:val>
                                            <p:fltVal val="720"/>
                                          </p:val>
                                        </p:tav>
                                        <p:tav tm="100000">
                                          <p:val>
                                            <p:fltVal val="0"/>
                                          </p:val>
                                        </p:tav>
                                      </p:tavLst>
                                    </p:anim>
                                    <p:anim calcmode="lin" valueType="num">
                                      <p:cBhvr>
                                        <p:cTn id="33" dur="2000" fill="hold"/>
                                        <p:tgtEl>
                                          <p:spTgt spid="7"/>
                                        </p:tgtEl>
                                        <p:attrNameLst>
                                          <p:attrName>ppt_h</p:attrName>
                                        </p:attrNameLst>
                                      </p:cBhvr>
                                      <p:tavLst>
                                        <p:tav tm="0">
                                          <p:val>
                                            <p:fltVal val="0"/>
                                          </p:val>
                                        </p:tav>
                                        <p:tav tm="100000">
                                          <p:val>
                                            <p:strVal val="#ppt_h"/>
                                          </p:val>
                                        </p:tav>
                                      </p:tavLst>
                                    </p:anim>
                                    <p:anim calcmode="lin" valueType="num">
                                      <p:cBhvr>
                                        <p:cTn id="34"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35" fill="hold">
                      <p:stCondLst>
                        <p:cond delay="indefinite"/>
                      </p:stCondLst>
                      <p:childTnLst>
                        <p:par>
                          <p:cTn id="36" fill="hold">
                            <p:stCondLst>
                              <p:cond delay="0"/>
                            </p:stCondLst>
                            <p:childTnLst>
                              <p:par>
                                <p:cTn id="37" presetID="19" presetClass="entr" presetSubtype="10" fill="hold" grpId="0" nodeType="clickEffect">
                                  <p:stCondLst>
                                    <p:cond delay="0"/>
                                  </p:stCondLst>
                                  <p:childTnLst>
                                    <p:set>
                                      <p:cBhvr>
                                        <p:cTn id="38" dur="1" fill="hold">
                                          <p:stCondLst>
                                            <p:cond delay="0"/>
                                          </p:stCondLst>
                                        </p:cTn>
                                        <p:tgtEl>
                                          <p:spTgt spid="2049"/>
                                        </p:tgtEl>
                                        <p:attrNameLst>
                                          <p:attrName>style.visibility</p:attrName>
                                        </p:attrNameLst>
                                      </p:cBhvr>
                                      <p:to>
                                        <p:strVal val="visible"/>
                                      </p:to>
                                    </p:set>
                                    <p:anim calcmode="lin" valueType="num">
                                      <p:cBhvr>
                                        <p:cTn id="39" dur="5000" fill="hold"/>
                                        <p:tgtEl>
                                          <p:spTgt spid="2049"/>
                                        </p:tgtEl>
                                        <p:attrNameLst>
                                          <p:attrName>ppt_w</p:attrName>
                                        </p:attrNameLst>
                                      </p:cBhvr>
                                      <p:tavLst>
                                        <p:tav tm="0" fmla="#ppt_w*sin(2.5*pi*$)">
                                          <p:val>
                                            <p:fltVal val="0"/>
                                          </p:val>
                                        </p:tav>
                                        <p:tav tm="100000">
                                          <p:val>
                                            <p:fltVal val="1"/>
                                          </p:val>
                                        </p:tav>
                                      </p:tavLst>
                                    </p:anim>
                                    <p:anim calcmode="lin" valueType="num">
                                      <p:cBhvr>
                                        <p:cTn id="40" dur="5000" fill="hold"/>
                                        <p:tgtEl>
                                          <p:spTgt spid="2049"/>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35" presetClass="entr" presetSubtype="0" fill="hold" nodeType="clickEffect">
                                  <p:stCondLst>
                                    <p:cond delay="0"/>
                                  </p:stCondLst>
                                  <p:childTnLst>
                                    <p:set>
                                      <p:cBhvr>
                                        <p:cTn id="44" dur="1" fill="hold">
                                          <p:stCondLst>
                                            <p:cond delay="0"/>
                                          </p:stCondLst>
                                        </p:cTn>
                                        <p:tgtEl>
                                          <p:spTgt spid="2051"/>
                                        </p:tgtEl>
                                        <p:attrNameLst>
                                          <p:attrName>style.visibility</p:attrName>
                                        </p:attrNameLst>
                                      </p:cBhvr>
                                      <p:to>
                                        <p:strVal val="visible"/>
                                      </p:to>
                                    </p:set>
                                    <p:animEffect transition="in" filter="fade">
                                      <p:cBhvr>
                                        <p:cTn id="45" dur="2000"/>
                                        <p:tgtEl>
                                          <p:spTgt spid="2051"/>
                                        </p:tgtEl>
                                      </p:cBhvr>
                                    </p:animEffect>
                                    <p:anim calcmode="lin" valueType="num">
                                      <p:cBhvr>
                                        <p:cTn id="46" dur="2000" fill="hold"/>
                                        <p:tgtEl>
                                          <p:spTgt spid="2051"/>
                                        </p:tgtEl>
                                        <p:attrNameLst>
                                          <p:attrName>style.rotation</p:attrName>
                                        </p:attrNameLst>
                                      </p:cBhvr>
                                      <p:tavLst>
                                        <p:tav tm="0">
                                          <p:val>
                                            <p:fltVal val="720"/>
                                          </p:val>
                                        </p:tav>
                                        <p:tav tm="100000">
                                          <p:val>
                                            <p:fltVal val="0"/>
                                          </p:val>
                                        </p:tav>
                                      </p:tavLst>
                                    </p:anim>
                                    <p:anim calcmode="lin" valueType="num">
                                      <p:cBhvr>
                                        <p:cTn id="47" dur="2000" fill="hold"/>
                                        <p:tgtEl>
                                          <p:spTgt spid="2051"/>
                                        </p:tgtEl>
                                        <p:attrNameLst>
                                          <p:attrName>ppt_h</p:attrName>
                                        </p:attrNameLst>
                                      </p:cBhvr>
                                      <p:tavLst>
                                        <p:tav tm="0">
                                          <p:val>
                                            <p:fltVal val="0"/>
                                          </p:val>
                                        </p:tav>
                                        <p:tav tm="100000">
                                          <p:val>
                                            <p:strVal val="#ppt_h"/>
                                          </p:val>
                                        </p:tav>
                                      </p:tavLst>
                                    </p:anim>
                                    <p:anim calcmode="lin" valueType="num">
                                      <p:cBhvr>
                                        <p:cTn id="48" dur="2000" fill="hold"/>
                                        <p:tgtEl>
                                          <p:spTgt spid="2051"/>
                                        </p:tgtEl>
                                        <p:attrNameLst>
                                          <p:attrName>ppt_w</p:attrName>
                                        </p:attrNameLst>
                                      </p:cBhvr>
                                      <p:tavLst>
                                        <p:tav tm="0">
                                          <p:val>
                                            <p:fltVal val="0"/>
                                          </p:val>
                                        </p:tav>
                                        <p:tav tm="100000">
                                          <p:val>
                                            <p:strVal val="#ppt_w"/>
                                          </p:val>
                                        </p:tav>
                                      </p:tavLst>
                                    </p:anim>
                                  </p:childTnLst>
                                </p:cTn>
                              </p:par>
                            </p:childTnLst>
                          </p:cTn>
                        </p:par>
                      </p:childTnLst>
                    </p:cTn>
                  </p:par>
                  <p:par>
                    <p:cTn id="49" fill="hold">
                      <p:stCondLst>
                        <p:cond delay="indefinite"/>
                      </p:stCondLst>
                      <p:childTnLst>
                        <p:par>
                          <p:cTn id="50" fill="hold">
                            <p:stCondLst>
                              <p:cond delay="0"/>
                            </p:stCondLst>
                            <p:childTnLst>
                              <p:par>
                                <p:cTn id="51" presetID="35" presetClass="entr" presetSubtype="0"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2000"/>
                                        <p:tgtEl>
                                          <p:spTgt spid="6"/>
                                        </p:tgtEl>
                                      </p:cBhvr>
                                    </p:animEffect>
                                    <p:anim calcmode="lin" valueType="num">
                                      <p:cBhvr>
                                        <p:cTn id="54" dur="2000" fill="hold"/>
                                        <p:tgtEl>
                                          <p:spTgt spid="6"/>
                                        </p:tgtEl>
                                        <p:attrNameLst>
                                          <p:attrName>style.rotation</p:attrName>
                                        </p:attrNameLst>
                                      </p:cBhvr>
                                      <p:tavLst>
                                        <p:tav tm="0">
                                          <p:val>
                                            <p:fltVal val="720"/>
                                          </p:val>
                                        </p:tav>
                                        <p:tav tm="100000">
                                          <p:val>
                                            <p:fltVal val="0"/>
                                          </p:val>
                                        </p:tav>
                                      </p:tavLst>
                                    </p:anim>
                                    <p:anim calcmode="lin" valueType="num">
                                      <p:cBhvr>
                                        <p:cTn id="55" dur="2000" fill="hold"/>
                                        <p:tgtEl>
                                          <p:spTgt spid="6"/>
                                        </p:tgtEl>
                                        <p:attrNameLst>
                                          <p:attrName>ppt_h</p:attrName>
                                        </p:attrNameLst>
                                      </p:cBhvr>
                                      <p:tavLst>
                                        <p:tav tm="0">
                                          <p:val>
                                            <p:fltVal val="0"/>
                                          </p:val>
                                        </p:tav>
                                        <p:tav tm="100000">
                                          <p:val>
                                            <p:strVal val="#ppt_h"/>
                                          </p:val>
                                        </p:tav>
                                      </p:tavLst>
                                    </p:anim>
                                    <p:anim calcmode="lin" valueType="num">
                                      <p:cBhvr>
                                        <p:cTn id="56"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2049" grpId="0"/>
      <p:bldP spid="20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Explosion 1 13"/>
          <p:cNvSpPr/>
          <p:nvPr/>
        </p:nvSpPr>
        <p:spPr>
          <a:xfrm>
            <a:off x="1428728" y="0"/>
            <a:ext cx="6715172" cy="2571744"/>
          </a:xfrm>
          <a:prstGeom prst="irregularSeal1">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fr-FR"/>
          </a:p>
        </p:txBody>
      </p:sp>
      <p:sp>
        <p:nvSpPr>
          <p:cNvPr id="2051" name="Oval 3"/>
          <p:cNvSpPr>
            <a:spLocks noChangeArrowheads="1"/>
          </p:cNvSpPr>
          <p:nvPr/>
        </p:nvSpPr>
        <p:spPr bwMode="auto">
          <a:xfrm>
            <a:off x="0" y="3786190"/>
            <a:ext cx="2428860" cy="1214446"/>
          </a:xfrm>
          <a:prstGeom prst="ellipse">
            <a:avLst/>
          </a:prstGeom>
          <a:gradFill rotWithShape="0">
            <a:gsLst>
              <a:gs pos="0">
                <a:srgbClr val="92CDDC"/>
              </a:gs>
              <a:gs pos="50000">
                <a:srgbClr val="4BACC6"/>
              </a:gs>
              <a:gs pos="100000">
                <a:srgbClr val="92CDDC"/>
              </a:gs>
            </a:gsLst>
            <a:lin ang="5400000" scaled="1"/>
          </a:gradFill>
          <a:ln w="12700">
            <a:solidFill>
              <a:srgbClr val="4BACC6"/>
            </a:solidFill>
            <a:round/>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endParaRPr lang="fr-FR"/>
          </a:p>
        </p:txBody>
      </p:sp>
      <p:sp>
        <p:nvSpPr>
          <p:cNvPr id="2049" name="Oval 1"/>
          <p:cNvSpPr>
            <a:spLocks noChangeArrowheads="1"/>
          </p:cNvSpPr>
          <p:nvPr/>
        </p:nvSpPr>
        <p:spPr bwMode="auto">
          <a:xfrm>
            <a:off x="5286380" y="4857760"/>
            <a:ext cx="3857620" cy="1428760"/>
          </a:xfrm>
          <a:prstGeom prst="ellipse">
            <a:avLst/>
          </a:prstGeom>
          <a:gradFill rotWithShape="0">
            <a:gsLst>
              <a:gs pos="0">
                <a:srgbClr val="C2D69B"/>
              </a:gs>
              <a:gs pos="50000">
                <a:srgbClr val="9BBB59"/>
              </a:gs>
              <a:gs pos="100000">
                <a:srgbClr val="C2D69B"/>
              </a:gs>
            </a:gsLst>
            <a:lin ang="5400000" scaled="1"/>
          </a:gradFill>
          <a:ln w="12700">
            <a:solidFill>
              <a:srgbClr val="9BBB59"/>
            </a:solidFill>
            <a:round/>
            <a:headEnd/>
            <a:tailEnd/>
          </a:ln>
          <a:effectLst>
            <a:outerShdw dist="28398" dir="3806097" algn="ctr" rotWithShape="0">
              <a:srgbClr val="4E6128"/>
            </a:outerShdw>
          </a:effectLst>
        </p:spPr>
        <p:txBody>
          <a:bodyPr vert="horz" wrap="square" lIns="91440" tIns="45720" rIns="91440" bIns="45720" numCol="1" anchor="t" anchorCtr="0" compatLnSpc="1">
            <a:prstTxWarp prst="textNoShape">
              <a:avLst/>
            </a:prstTxWarp>
          </a:bodyPr>
          <a:lstStyle/>
          <a:p>
            <a:pPr algn="ctr"/>
            <a:r>
              <a:rPr lang="fr-FR" sz="2000" b="1" dirty="0" smtClean="0">
                <a:solidFill>
                  <a:srgbClr val="0070C0"/>
                </a:solidFill>
                <a:latin typeface="Calibri" pitchFamily="34" charset="0"/>
                <a:ea typeface="Calibri" pitchFamily="34" charset="0"/>
                <a:cs typeface="Arial" pitchFamily="34" charset="0"/>
              </a:rPr>
              <a:t>Proposé un programme de collecte(PROGDEM) </a:t>
            </a:r>
            <a:endParaRPr lang="fr-FR" sz="2000" b="1" dirty="0">
              <a:solidFill>
                <a:srgbClr val="0070C0"/>
              </a:solidFill>
            </a:endParaRPr>
          </a:p>
        </p:txBody>
      </p:sp>
      <p:sp>
        <p:nvSpPr>
          <p:cNvPr id="2050" name="Oval 2"/>
          <p:cNvSpPr>
            <a:spLocks noChangeArrowheads="1"/>
          </p:cNvSpPr>
          <p:nvPr/>
        </p:nvSpPr>
        <p:spPr bwMode="auto">
          <a:xfrm>
            <a:off x="2500298" y="4143380"/>
            <a:ext cx="3214710" cy="1285884"/>
          </a:xfrm>
          <a:prstGeom prst="ellipse">
            <a:avLst/>
          </a:prstGeom>
          <a:gradFill rotWithShape="0">
            <a:gsLst>
              <a:gs pos="0">
                <a:srgbClr val="B2A1C7"/>
              </a:gs>
              <a:gs pos="50000">
                <a:srgbClr val="E5DFEC"/>
              </a:gs>
              <a:gs pos="100000">
                <a:srgbClr val="B2A1C7"/>
              </a:gs>
            </a:gsLst>
            <a:lin ang="18900000" scaled="1"/>
          </a:gradFill>
          <a:ln w="12700">
            <a:solidFill>
              <a:srgbClr val="B2A1C7"/>
            </a:solidFill>
            <a:round/>
            <a:headEnd/>
            <a:tailEnd/>
          </a:ln>
          <a:effectLst>
            <a:outerShdw dist="28398" dir="3806097" algn="ctr" rotWithShape="0">
              <a:srgbClr val="3F3151">
                <a:alpha val="50000"/>
              </a:srgbClr>
            </a:outerShdw>
          </a:effectLst>
        </p:spPr>
        <p:txBody>
          <a:bodyPr vert="horz" wrap="square" lIns="91440" tIns="45720" rIns="91440" bIns="45720" numCol="1" anchor="t" anchorCtr="0" compatLnSpc="1">
            <a:prstTxWarp prst="textNoShape">
              <a:avLst/>
            </a:prstTxWarp>
          </a:bodyPr>
          <a:lstStyle/>
          <a:p>
            <a:endParaRPr lang="fr-FR"/>
          </a:p>
        </p:txBody>
      </p:sp>
      <p:sp>
        <p:nvSpPr>
          <p:cNvPr id="2053" name="AutoShape 5"/>
          <p:cNvSpPr>
            <a:spLocks noChangeArrowheads="1"/>
          </p:cNvSpPr>
          <p:nvPr/>
        </p:nvSpPr>
        <p:spPr bwMode="auto">
          <a:xfrm rot="7889538">
            <a:off x="779510" y="2538590"/>
            <a:ext cx="2559381" cy="373388"/>
          </a:xfrm>
          <a:prstGeom prst="notchedRightArrow">
            <a:avLst>
              <a:gd name="adj1" fmla="val 50000"/>
              <a:gd name="adj2" fmla="val 184686"/>
            </a:avLst>
          </a:prstGeom>
          <a:gradFill rotWithShape="0">
            <a:gsLst>
              <a:gs pos="0">
                <a:srgbClr val="92CDDC"/>
              </a:gs>
              <a:gs pos="50000">
                <a:srgbClr val="4BACC6"/>
              </a:gs>
              <a:gs pos="100000">
                <a:srgbClr val="92CDDC"/>
              </a:gs>
            </a:gsLst>
            <a:lin ang="5400000" scaled="1"/>
          </a:gradFill>
          <a:ln w="12700">
            <a:solidFill>
              <a:srgbClr val="4BACC6"/>
            </a:solidFill>
            <a:miter lim="800000"/>
            <a:headEnd/>
            <a:tailEnd/>
          </a:ln>
          <a:effectLst>
            <a:outerShdw dist="28398" dir="3806097" algn="ctr" rotWithShape="0">
              <a:srgbClr val="205867"/>
            </a:outerShdw>
          </a:effectLst>
        </p:spPr>
        <p:txBody>
          <a:bodyPr vert="horz" wrap="square" lIns="91440" tIns="45720" rIns="91440" bIns="45720" numCol="1" anchor="t" anchorCtr="0" compatLnSpc="1">
            <a:prstTxWarp prst="textNoShape">
              <a:avLst/>
            </a:prstTxWarp>
          </a:bodyPr>
          <a:lstStyle/>
          <a:p>
            <a:endParaRPr lang="fr-FR"/>
          </a:p>
        </p:txBody>
      </p:sp>
      <p:sp>
        <p:nvSpPr>
          <p:cNvPr id="2052" name="AutoShape 4"/>
          <p:cNvSpPr>
            <a:spLocks noChangeArrowheads="1"/>
          </p:cNvSpPr>
          <p:nvPr/>
        </p:nvSpPr>
        <p:spPr bwMode="auto">
          <a:xfrm rot="6194257">
            <a:off x="3407493" y="2842990"/>
            <a:ext cx="2082075" cy="363708"/>
          </a:xfrm>
          <a:prstGeom prst="notchedRightArrow">
            <a:avLst>
              <a:gd name="adj1" fmla="val 50000"/>
              <a:gd name="adj2" fmla="val 179192"/>
            </a:avLst>
          </a:prstGeom>
          <a:gradFill rotWithShape="0">
            <a:gsLst>
              <a:gs pos="0">
                <a:srgbClr val="B2A1C7"/>
              </a:gs>
              <a:gs pos="50000">
                <a:srgbClr val="E5DFEC"/>
              </a:gs>
              <a:gs pos="100000">
                <a:srgbClr val="B2A1C7"/>
              </a:gs>
            </a:gsLst>
            <a:lin ang="18900000" scaled="1"/>
          </a:gradFill>
          <a:ln w="12700">
            <a:solidFill>
              <a:srgbClr val="B2A1C7"/>
            </a:solidFill>
            <a:miter lim="800000"/>
            <a:headEnd/>
            <a:tailEnd/>
          </a:ln>
          <a:effectLst>
            <a:outerShdw dist="28398" dir="3806097" algn="ctr" rotWithShape="0">
              <a:srgbClr val="3F3151">
                <a:alpha val="50000"/>
              </a:srgbClr>
            </a:outerShdw>
          </a:effectLst>
        </p:spPr>
        <p:txBody>
          <a:bodyPr vert="horz" wrap="square" lIns="91440" tIns="45720" rIns="91440" bIns="45720" numCol="1" anchor="t" anchorCtr="0" compatLnSpc="1">
            <a:prstTxWarp prst="textNoShape">
              <a:avLst/>
            </a:prstTxWarp>
          </a:bodyPr>
          <a:lstStyle/>
          <a:p>
            <a:endParaRPr lang="fr-FR"/>
          </a:p>
        </p:txBody>
      </p:sp>
      <p:sp>
        <p:nvSpPr>
          <p:cNvPr id="2054" name="AutoShape 6"/>
          <p:cNvSpPr>
            <a:spLocks noChangeArrowheads="1"/>
          </p:cNvSpPr>
          <p:nvPr/>
        </p:nvSpPr>
        <p:spPr bwMode="auto">
          <a:xfrm rot="3639509">
            <a:off x="5326402" y="3171806"/>
            <a:ext cx="3066507" cy="432232"/>
          </a:xfrm>
          <a:prstGeom prst="notchedRightArrow">
            <a:avLst>
              <a:gd name="adj1" fmla="val 50000"/>
              <a:gd name="adj2" fmla="val 159912"/>
            </a:avLst>
          </a:prstGeom>
          <a:gradFill rotWithShape="0">
            <a:gsLst>
              <a:gs pos="0">
                <a:srgbClr val="C2D69B"/>
              </a:gs>
              <a:gs pos="50000">
                <a:srgbClr val="9BBB59"/>
              </a:gs>
              <a:gs pos="100000">
                <a:srgbClr val="C2D69B"/>
              </a:gs>
            </a:gsLst>
            <a:lin ang="5400000" scaled="1"/>
          </a:gradFill>
          <a:ln w="12700">
            <a:solidFill>
              <a:srgbClr val="9BBB59"/>
            </a:solidFill>
            <a:miter lim="800000"/>
            <a:headEnd/>
            <a:tailEnd/>
          </a:ln>
          <a:effectLst>
            <a:outerShdw dist="28398" dir="3806097" algn="ctr" rotWithShape="0">
              <a:srgbClr val="4E6128"/>
            </a:outerShdw>
          </a:effectLst>
        </p:spPr>
        <p:txBody>
          <a:bodyPr vert="horz" wrap="square" lIns="91440" tIns="45720" rIns="91440" bIns="45720" numCol="1" anchor="t" anchorCtr="0" compatLnSpc="1">
            <a:prstTxWarp prst="textNoShape">
              <a:avLst/>
            </a:prstTxWarp>
          </a:bodyPr>
          <a:lstStyle/>
          <a:p>
            <a:endParaRPr lang="fr-FR"/>
          </a:p>
        </p:txBody>
      </p:sp>
      <p:sp>
        <p:nvSpPr>
          <p:cNvPr id="2055" name="Rectangle 7"/>
          <p:cNvSpPr>
            <a:spLocks noChangeArrowheads="1"/>
          </p:cNvSpPr>
          <p:nvPr/>
        </p:nvSpPr>
        <p:spPr bwMode="auto">
          <a:xfrm>
            <a:off x="-785850" y="0"/>
            <a:ext cx="914400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2571736" y="928670"/>
            <a:ext cx="4572032"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600" b="1" i="0" u="none" strike="noStrike" cap="none" normalizeH="0" baseline="0" dirty="0" smtClean="0">
                <a:ln>
                  <a:noFill/>
                </a:ln>
                <a:solidFill>
                  <a:srgbClr val="FFFF00"/>
                </a:solidFill>
                <a:effectLst/>
                <a:latin typeface="Calibri" pitchFamily="34" charset="0"/>
                <a:ea typeface="Calibri" pitchFamily="34" charset="0"/>
                <a:cs typeface="Arial" pitchFamily="34" charset="0"/>
              </a:rPr>
              <a:t>Programme</a:t>
            </a:r>
            <a:r>
              <a:rPr kumimoji="0" lang="fr-FR" sz="3600" b="1" i="0" u="none" strike="noStrike" cap="none" normalizeH="0" dirty="0" smtClean="0">
                <a:ln>
                  <a:noFill/>
                </a:ln>
                <a:solidFill>
                  <a:srgbClr val="FFFF00"/>
                </a:solidFill>
                <a:effectLst/>
                <a:latin typeface="Calibri" pitchFamily="34" charset="0"/>
                <a:ea typeface="Calibri" pitchFamily="34" charset="0"/>
                <a:cs typeface="Arial" pitchFamily="34" charset="0"/>
              </a:rPr>
              <a:t> de </a:t>
            </a:r>
            <a:r>
              <a:rPr kumimoji="0" lang="fr-FR" sz="3600" b="1" i="0" u="none" strike="noStrike" cap="none" normalizeH="0" baseline="0" dirty="0" smtClean="0">
                <a:ln>
                  <a:noFill/>
                </a:ln>
                <a:solidFill>
                  <a:srgbClr val="FFFF00"/>
                </a:solidFill>
                <a:effectLst/>
                <a:latin typeface="Calibri" pitchFamily="34" charset="0"/>
                <a:ea typeface="Calibri" pitchFamily="34" charset="0"/>
                <a:cs typeface="Arial" pitchFamily="34" charset="0"/>
              </a:rPr>
              <a:t>gestion</a:t>
            </a:r>
            <a:endParaRPr kumimoji="0" lang="fr-FR" sz="2000" b="1" i="0" u="none" strike="noStrike" cap="none" normalizeH="0" baseline="0" dirty="0" smtClean="0">
              <a:ln>
                <a:noFill/>
              </a:ln>
              <a:solidFill>
                <a:srgbClr val="FFFF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7" name="Rectangle 9"/>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smtClean="0">
                <a:ln>
                  <a:noFill/>
                </a:ln>
                <a:solidFill>
                  <a:schemeClr val="tx1"/>
                </a:solidFill>
                <a:effectLst/>
                <a:latin typeface="Arial" pitchFamily="34" charset="0"/>
                <a:cs typeface="Arial" pitchFamily="34" charset="0"/>
              </a:rPr>
              <a:t/>
            </a:r>
            <a:br>
              <a:rPr kumimoji="0" lang="fr-FR" sz="1800" b="0" i="0" u="none" strike="noStrike" cap="none" normalizeH="0" baseline="0" smtClean="0">
                <a:ln>
                  <a:noFill/>
                </a:ln>
                <a:solidFill>
                  <a:schemeClr val="tx1"/>
                </a:solidFill>
                <a:effectLst/>
                <a:latin typeface="Arial" pitchFamily="34" charset="0"/>
                <a:cs typeface="Arial" pitchFamily="34" charset="0"/>
              </a:rPr>
            </a:br>
            <a:endParaRPr kumimoji="0" lang="fr-FR"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58" name="Rectangle 10"/>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214282" y="4071942"/>
            <a:ext cx="214314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Sensibilisation</a:t>
            </a:r>
            <a:r>
              <a:rPr kumimoji="0" lang="fr-FR"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0" name="Rectangle 12"/>
          <p:cNvSpPr>
            <a:spLocks noChangeArrowheads="1"/>
          </p:cNvSpPr>
          <p:nvPr/>
        </p:nvSpPr>
        <p:spPr bwMode="auto">
          <a:xfrm>
            <a:off x="2643174" y="4357694"/>
            <a:ext cx="2643206" cy="10464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fr-FR" sz="2400" b="1" dirty="0" smtClean="0">
                <a:solidFill>
                  <a:srgbClr val="7030A0"/>
                </a:solidFill>
                <a:latin typeface="Calibri" pitchFamily="34" charset="0"/>
                <a:ea typeface="Calibri" pitchFamily="34" charset="0"/>
                <a:cs typeface="Arial" pitchFamily="34" charset="0"/>
              </a:rPr>
              <a:t>S ’</a:t>
            </a:r>
            <a:r>
              <a:rPr lang="fr-FR" sz="2400" b="1" dirty="0" err="1" smtClean="0">
                <a:solidFill>
                  <a:srgbClr val="7030A0"/>
                </a:solidFill>
                <a:latin typeface="Calibri" pitchFamily="34" charset="0"/>
                <a:ea typeface="Calibri" pitchFamily="34" charset="0"/>
                <a:cs typeface="Arial" pitchFamily="34" charset="0"/>
              </a:rPr>
              <a:t>approvisioner</a:t>
            </a:r>
            <a:r>
              <a:rPr lang="fr-FR" sz="2400" b="1" dirty="0" smtClean="0">
                <a:solidFill>
                  <a:srgbClr val="7030A0"/>
                </a:solidFill>
                <a:latin typeface="Calibri" pitchFamily="34" charset="0"/>
                <a:ea typeface="Calibri" pitchFamily="34" charset="0"/>
                <a:cs typeface="Arial" pitchFamily="34" charset="0"/>
              </a:rPr>
              <a:t> du </a:t>
            </a:r>
            <a:r>
              <a:rPr kumimoji="0" lang="fr-FR" sz="2400" b="1" i="0" u="none" strike="noStrike" cap="none" normalizeH="0" baseline="0" dirty="0" smtClean="0">
                <a:ln>
                  <a:noFill/>
                </a:ln>
                <a:solidFill>
                  <a:srgbClr val="7030A0"/>
                </a:solidFill>
                <a:effectLst/>
                <a:latin typeface="Calibri" pitchFamily="34" charset="0"/>
                <a:ea typeface="Calibri" pitchFamily="34" charset="0"/>
                <a:cs typeface="Arial" pitchFamily="34" charset="0"/>
              </a:rPr>
              <a:t>matériel</a:t>
            </a:r>
            <a:endParaRPr kumimoji="0" lang="fr-FR" sz="1100" b="1" i="0" u="none" strike="noStrike" cap="none" normalizeH="0" baseline="0" dirty="0" smtClean="0">
              <a:ln>
                <a:noFill/>
              </a:ln>
              <a:solidFill>
                <a:srgbClr val="7030A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newsfla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descr="C:\Users\user\Desktop\aziz\déchets-Mod.png"/>
          <p:cNvPicPr>
            <a:picLocks noGrp="1" noChangeAspect="1" noChangeArrowheads="1"/>
          </p:cNvPicPr>
          <p:nvPr>
            <p:ph sz="half" idx="2"/>
          </p:nvPr>
        </p:nvPicPr>
        <p:blipFill>
          <a:blip r:embed="rId2"/>
          <a:srcRect/>
          <a:stretch>
            <a:fillRect/>
          </a:stretch>
        </p:blipFill>
        <p:spPr bwMode="auto">
          <a:xfrm>
            <a:off x="4643438" y="1071546"/>
            <a:ext cx="4286279" cy="5429288"/>
          </a:xfrm>
          <a:prstGeom prst="rect">
            <a:avLst/>
          </a:prstGeom>
          <a:ln w="38100" cap="sq">
            <a:solidFill>
              <a:srgbClr val="7030A0"/>
            </a:solidFill>
            <a:prstDash val="solid"/>
            <a:miter lim="800000"/>
          </a:ln>
          <a:effectLst>
            <a:outerShdw blurRad="50800" dist="38100" dir="2700000" algn="tl" rotWithShape="0">
              <a:srgbClr val="000000">
                <a:alpha val="43000"/>
              </a:srgbClr>
            </a:outerShdw>
          </a:effectLst>
        </p:spPr>
      </p:pic>
      <p:sp>
        <p:nvSpPr>
          <p:cNvPr id="2" name="Titre 1"/>
          <p:cNvSpPr>
            <a:spLocks noGrp="1"/>
          </p:cNvSpPr>
          <p:nvPr>
            <p:ph type="title"/>
          </p:nvPr>
        </p:nvSpPr>
        <p:spPr>
          <a:xfrm>
            <a:off x="500034" y="0"/>
            <a:ext cx="8229600" cy="1143000"/>
          </a:xfrm>
        </p:spPr>
        <p:txBody>
          <a:bodyPr/>
          <a:lstStyle/>
          <a:p>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5">
                      <a:satMod val="175000"/>
                      <a:alpha val="40000"/>
                    </a:schemeClr>
                  </a:glow>
                  <a:reflection blurRad="12700" stA="28000" endPos="45000" dist="1000" dir="5400000" sy="-100000" algn="bl" rotWithShape="0"/>
                </a:effectLst>
              </a:rPr>
              <a:t>Gestion des déchets</a:t>
            </a:r>
            <a:endParaRPr lang="fr-F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5">
                    <a:satMod val="175000"/>
                    <a:alpha val="40000"/>
                  </a:schemeClr>
                </a:glow>
                <a:reflection blurRad="12700" stA="28000" endPos="45000" dist="1000" dir="5400000" sy="-100000" algn="bl" rotWithShape="0"/>
              </a:effectLst>
            </a:endParaRPr>
          </a:p>
        </p:txBody>
      </p:sp>
      <p:sp>
        <p:nvSpPr>
          <p:cNvPr id="3" name="Espace réservé du contenu 2"/>
          <p:cNvSpPr>
            <a:spLocks noGrp="1"/>
          </p:cNvSpPr>
          <p:nvPr>
            <p:ph sz="half" idx="1"/>
          </p:nvPr>
        </p:nvSpPr>
        <p:spPr>
          <a:xfrm>
            <a:off x="0" y="928670"/>
            <a:ext cx="4500562" cy="5929330"/>
          </a:xfrm>
        </p:spPr>
        <p:txBody>
          <a:bodyPr>
            <a:normAutofit fontScale="92500"/>
          </a:bodyPr>
          <a:lstStyle/>
          <a:p>
            <a:pPr>
              <a:buNone/>
            </a:pPr>
            <a:r>
              <a:rPr lang="fr-FR" dirty="0" smtClean="0">
                <a:solidFill>
                  <a:schemeClr val="accent3">
                    <a:lumMod val="60000"/>
                    <a:lumOff val="40000"/>
                  </a:schemeClr>
                </a:solidFill>
              </a:rPr>
              <a:t>Nous avons proposée  quelques solutions pour une bonne gestion de déchets dans Souika qui est relative avec le DD c’est la collecte sélective : 40 bacs devisés en deux types avec des caissons métallique pour collecter des déchets avant les ramener par la banne tasseuses t pour cela on utilise le petit moto avec tracteur, et pour  facilité le mouvement des motos on a crée des moyennes pentes </a:t>
            </a:r>
            <a:endParaRPr lang="fr-FR" dirty="0">
              <a:solidFill>
                <a:schemeClr val="accent3">
                  <a:lumMod val="60000"/>
                  <a:lumOff val="40000"/>
                </a:schemeClr>
              </a:solidFill>
            </a:endParaRPr>
          </a:p>
        </p:txBody>
      </p:sp>
      <p:sp>
        <p:nvSpPr>
          <p:cNvPr id="5" name="Ellipse 4"/>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5" presetClass="entr" presetSubtype="0" fill="hold" nodeType="clickEffect">
                                  <p:stCondLst>
                                    <p:cond delay="0"/>
                                  </p:stCondLst>
                                  <p:childTnLst>
                                    <p:set>
                                      <p:cBhvr>
                                        <p:cTn id="13" dur="1" fill="hold">
                                          <p:stCondLst>
                                            <p:cond delay="0"/>
                                          </p:stCondLst>
                                        </p:cTn>
                                        <p:tgtEl>
                                          <p:spTgt spid="4097"/>
                                        </p:tgtEl>
                                        <p:attrNameLst>
                                          <p:attrName>style.visibility</p:attrName>
                                        </p:attrNameLst>
                                      </p:cBhvr>
                                      <p:to>
                                        <p:strVal val="visible"/>
                                      </p:to>
                                    </p:set>
                                    <p:animEffect transition="in" filter="fade">
                                      <p:cBhvr>
                                        <p:cTn id="14" dur="2000"/>
                                        <p:tgtEl>
                                          <p:spTgt spid="4097"/>
                                        </p:tgtEl>
                                      </p:cBhvr>
                                    </p:animEffect>
                                    <p:anim calcmode="lin" valueType="num">
                                      <p:cBhvr>
                                        <p:cTn id="15" dur="2000" fill="hold"/>
                                        <p:tgtEl>
                                          <p:spTgt spid="4097"/>
                                        </p:tgtEl>
                                        <p:attrNameLst>
                                          <p:attrName>style.rotation</p:attrName>
                                        </p:attrNameLst>
                                      </p:cBhvr>
                                      <p:tavLst>
                                        <p:tav tm="0">
                                          <p:val>
                                            <p:fltVal val="720"/>
                                          </p:val>
                                        </p:tav>
                                        <p:tav tm="100000">
                                          <p:val>
                                            <p:fltVal val="0"/>
                                          </p:val>
                                        </p:tav>
                                      </p:tavLst>
                                    </p:anim>
                                    <p:anim calcmode="lin" valueType="num">
                                      <p:cBhvr>
                                        <p:cTn id="16" dur="2000" fill="hold"/>
                                        <p:tgtEl>
                                          <p:spTgt spid="4097"/>
                                        </p:tgtEl>
                                        <p:attrNameLst>
                                          <p:attrName>ppt_h</p:attrName>
                                        </p:attrNameLst>
                                      </p:cBhvr>
                                      <p:tavLst>
                                        <p:tav tm="0">
                                          <p:val>
                                            <p:fltVal val="0"/>
                                          </p:val>
                                        </p:tav>
                                        <p:tav tm="100000">
                                          <p:val>
                                            <p:strVal val="#ppt_h"/>
                                          </p:val>
                                        </p:tav>
                                      </p:tavLst>
                                    </p:anim>
                                    <p:anim calcmode="lin" valueType="num">
                                      <p:cBhvr>
                                        <p:cTn id="17" dur="2000" fill="hold"/>
                                        <p:tgtEl>
                                          <p:spTgt spid="4097"/>
                                        </p:tgtEl>
                                        <p:attrNameLst>
                                          <p:attrName>ppt_w</p:attrName>
                                        </p:attrNameLst>
                                      </p:cBhvr>
                                      <p:tavLst>
                                        <p:tav tm="0">
                                          <p:val>
                                            <p:fltVal val="0"/>
                                          </p:val>
                                        </p:tav>
                                        <p:tav tm="100000">
                                          <p:val>
                                            <p:strVal val="#ppt_w"/>
                                          </p:val>
                                        </p:tav>
                                      </p:tavLst>
                                    </p:anim>
                                  </p:childTnLst>
                                </p:cTn>
                              </p:par>
                            </p:childTnLst>
                          </p:cTn>
                        </p:par>
                      </p:childTnLst>
                    </p:cTn>
                  </p:par>
                  <p:par>
                    <p:cTn id="18" fill="hold">
                      <p:stCondLst>
                        <p:cond delay="indefinite"/>
                      </p:stCondLst>
                      <p:childTnLst>
                        <p:par>
                          <p:cTn id="19" fill="hold">
                            <p:stCondLst>
                              <p:cond delay="0"/>
                            </p:stCondLst>
                            <p:childTnLst>
                              <p:par>
                                <p:cTn id="20" presetID="35" presetClass="entr" presetSubtype="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2000"/>
                                        <p:tgtEl>
                                          <p:spTgt spid="3">
                                            <p:txEl>
                                              <p:pRg st="0" end="0"/>
                                            </p:txEl>
                                          </p:spTgt>
                                        </p:tgtEl>
                                      </p:cBhvr>
                                    </p:animEffect>
                                    <p:anim calcmode="lin" valueType="num">
                                      <p:cBhvr>
                                        <p:cTn id="23"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24"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5"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Ellipse 15"/>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DSC00260.JPG"/>
          <p:cNvPicPr>
            <a:picLocks noChangeAspect="1"/>
          </p:cNvPicPr>
          <p:nvPr/>
        </p:nvPicPr>
        <p:blipFill>
          <a:blip r:embed="rId2" cstate="print"/>
          <a:stretch>
            <a:fillRect/>
          </a:stretch>
        </p:blipFill>
        <p:spPr>
          <a:xfrm>
            <a:off x="0" y="3500438"/>
            <a:ext cx="3714745" cy="3357562"/>
          </a:xfrm>
          <a:prstGeom prst="roundRect">
            <a:avLst>
              <a:gd name="adj" fmla="val 4167"/>
            </a:avLst>
          </a:prstGeom>
          <a:solidFill>
            <a:srgbClr val="FFFFFF"/>
          </a:solidFill>
          <a:ln w="76200" cap="sq">
            <a:solidFill>
              <a:srgbClr val="FF0000"/>
            </a:solidFill>
            <a:miter lim="800000"/>
          </a:ln>
          <a:effectLst>
            <a:glow rad="228600">
              <a:schemeClr val="accent4">
                <a:satMod val="175000"/>
                <a:alpha val="40000"/>
              </a:schemeClr>
            </a:glow>
            <a:reflection blurRad="6350" stA="50000" endA="300" endPos="90000" dir="5400000" sy="-100000" algn="bl" rotWithShape="0"/>
          </a:effectLst>
          <a:scene3d>
            <a:camera prst="orthographicFront"/>
            <a:lightRig rig="threePt" dir="t">
              <a:rot lat="0" lon="0" rev="2700000"/>
            </a:lightRig>
          </a:scene3d>
          <a:sp3d>
            <a:bevelT h="38100"/>
            <a:contourClr>
              <a:srgbClr val="C0C0C0"/>
            </a:contourClr>
          </a:sp3d>
        </p:spPr>
      </p:pic>
      <p:sp>
        <p:nvSpPr>
          <p:cNvPr id="17" name="Ellipse 16"/>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Ellipse 22"/>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Espace réservé du contenu 4" descr="Photo 357.jpg"/>
          <p:cNvPicPr>
            <a:picLocks noChangeAspect="1"/>
          </p:cNvPicPr>
          <p:nvPr/>
        </p:nvPicPr>
        <p:blipFill>
          <a:blip r:embed="rId3"/>
          <a:srcRect/>
          <a:stretch>
            <a:fillRect/>
          </a:stretch>
        </p:blipFill>
        <p:spPr>
          <a:xfrm>
            <a:off x="5286380" y="3286124"/>
            <a:ext cx="3857620" cy="3571876"/>
          </a:xfrm>
          <a:prstGeom prst="roundRect">
            <a:avLst>
              <a:gd name="adj" fmla="val 11111"/>
            </a:avLst>
          </a:prstGeom>
          <a:ln w="190500" cap="rnd">
            <a:solidFill>
              <a:srgbClr val="FFFF00"/>
            </a:solidFill>
            <a:prstDash val="solid"/>
          </a:ln>
          <a:effectLst>
            <a:glow rad="228600">
              <a:schemeClr val="accent4">
                <a:satMod val="175000"/>
                <a:alpha val="40000"/>
              </a:schemeClr>
            </a:glow>
            <a:outerShdw blurRad="101600" dist="50800" dir="7200000" algn="tl" rotWithShape="0">
              <a:srgbClr val="000000">
                <a:alpha val="45000"/>
              </a:srgbClr>
            </a:outerShdw>
            <a:reflection blurRad="6350" stA="50000" endA="295" endPos="92000" dist="101600" dir="5400000" sy="-100000" algn="bl" rotWithShape="0"/>
          </a:effectLst>
          <a:scene3d>
            <a:camera prst="perspectiveFront" fov="5400000"/>
            <a:lightRig rig="threePt" dir="t">
              <a:rot lat="0" lon="0" rev="19200000"/>
            </a:lightRig>
          </a:scene3d>
          <a:sp3d extrusionH="25400">
            <a:bevelT w="304800" h="152400" prst="hardEdge"/>
            <a:extrusionClr>
              <a:srgbClr val="FFFFFF"/>
            </a:extrusionClr>
          </a:sp3d>
        </p:spPr>
      </p:pic>
      <p:pic>
        <p:nvPicPr>
          <p:cNvPr id="1026" name="Picture 2" descr="C:\Users\user\Desktop\aziz\photo\DSC00814.JPG"/>
          <p:cNvPicPr>
            <a:picLocks noChangeAspect="1" noChangeArrowheads="1"/>
          </p:cNvPicPr>
          <p:nvPr/>
        </p:nvPicPr>
        <p:blipFill>
          <a:blip r:embed="rId4" cstate="print"/>
          <a:srcRect/>
          <a:stretch>
            <a:fillRect/>
          </a:stretch>
        </p:blipFill>
        <p:spPr bwMode="auto">
          <a:xfrm>
            <a:off x="5286380" y="0"/>
            <a:ext cx="3857620" cy="3214686"/>
          </a:xfrm>
          <a:prstGeom prst="roundRect">
            <a:avLst>
              <a:gd name="adj" fmla="val 11111"/>
            </a:avLst>
          </a:prstGeom>
          <a:ln w="190500" cap="rnd">
            <a:solidFill>
              <a:srgbClr val="FF0000"/>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5" name="Espace réservé pour une image  4" descr="DSC00103.JPG"/>
          <p:cNvPicPr>
            <a:picLocks noChangeAspect="1"/>
          </p:cNvPicPr>
          <p:nvPr/>
        </p:nvPicPr>
        <p:blipFill>
          <a:blip r:embed="rId5"/>
          <a:srcRect t="12332" b="12332"/>
          <a:stretch>
            <a:fillRect/>
          </a:stretch>
        </p:blipFill>
        <p:spPr>
          <a:xfrm>
            <a:off x="0" y="0"/>
            <a:ext cx="3714744" cy="3286124"/>
          </a:xfrm>
          <a:prstGeom prst="round2DiagRect">
            <a:avLst>
              <a:gd name="adj1" fmla="val 16667"/>
              <a:gd name="adj2" fmla="val 0"/>
            </a:avLst>
          </a:prstGeom>
          <a:ln w="88900" cap="sq">
            <a:solidFill>
              <a:srgbClr val="FFFF00"/>
            </a:solidFill>
            <a:miter lim="800000"/>
          </a:ln>
          <a:effectLst>
            <a:outerShdw blurRad="254000" algn="tl" rotWithShape="0">
              <a:srgbClr val="000000">
                <a:alpha val="43000"/>
              </a:srgbClr>
            </a:outerShdw>
          </a:effectLst>
        </p:spPr>
      </p:pic>
      <p:sp>
        <p:nvSpPr>
          <p:cNvPr id="8" name="Ellipse 7"/>
          <p:cNvSpPr/>
          <p:nvPr/>
        </p:nvSpPr>
        <p:spPr>
          <a:xfrm>
            <a:off x="3571868" y="2071678"/>
            <a:ext cx="1857388" cy="292895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7" name="Rectangle 3"/>
          <p:cNvSpPr>
            <a:spLocks noChangeArrowheads="1"/>
          </p:cNvSpPr>
          <p:nvPr/>
        </p:nvSpPr>
        <p:spPr bwMode="auto">
          <a:xfrm>
            <a:off x="3857620" y="2357430"/>
            <a:ext cx="157163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balanced" dir="t">
                <a:rot lat="0" lon="0" rev="2100000"/>
              </a:lightRig>
            </a:scene3d>
            <a:sp3d extrusionH="57150" prstMaterial="metal">
              <a:bevelT w="38100" h="25400"/>
              <a:contourClr>
                <a:schemeClr val="bg2"/>
              </a:contourClr>
            </a:sp3d>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normalizeH="0" baseline="0" dirty="0" smtClean="0">
                <a:ln w="50800"/>
                <a:solidFill>
                  <a:schemeClr val="bg1">
                    <a:shade val="50000"/>
                  </a:schemeClr>
                </a:solidFill>
                <a:latin typeface="Calibri" pitchFamily="34" charset="0"/>
                <a:ea typeface="Calibri" pitchFamily="34" charset="0"/>
                <a:cs typeface="Arial" pitchFamily="34" charset="0"/>
              </a:rPr>
              <a:t>Les différents moyennes proposé pour collecte </a:t>
            </a:r>
            <a:endParaRPr kumimoji="0" lang="fr-FR" sz="2000" b="1" i="0" u="none" strike="noStrike" normalizeH="0" baseline="0" dirty="0" smtClean="0">
              <a:ln w="50800"/>
              <a:solidFill>
                <a:schemeClr val="bg1">
                  <a:shade val="50000"/>
                </a:schemeClr>
              </a:solidFill>
              <a:latin typeface="Arial" pitchFamily="34" charset="0"/>
              <a:cs typeface="Arial" pitchFamily="34" charset="0"/>
            </a:endParaRPr>
          </a:p>
        </p:txBody>
      </p:sp>
      <p:sp>
        <p:nvSpPr>
          <p:cNvPr id="12" name="Virage 11"/>
          <p:cNvSpPr/>
          <p:nvPr/>
        </p:nvSpPr>
        <p:spPr>
          <a:xfrm rot="10800000">
            <a:off x="3753886" y="4929198"/>
            <a:ext cx="603799" cy="848860"/>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028" name="Rectangle 4"/>
          <p:cNvSpPr>
            <a:spLocks noChangeArrowheads="1"/>
          </p:cNvSpPr>
          <p:nvPr/>
        </p:nvSpPr>
        <p:spPr bwMode="auto">
          <a:xfrm>
            <a:off x="214282" y="6396335"/>
            <a:ext cx="264317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La banne tasseuses </a:t>
            </a:r>
            <a:endParaRPr kumimoji="0" lang="fr-FR" sz="2000" b="1" i="0" u="none" strike="noStrike" cap="none" normalizeH="0" baseline="0" dirty="0" smtClean="0">
              <a:ln>
                <a:noFill/>
              </a:ln>
              <a:solidFill>
                <a:schemeClr val="bg1"/>
              </a:solidFill>
              <a:effectLst/>
              <a:latin typeface="Arial" pitchFamily="34" charset="0"/>
              <a:cs typeface="Arial" pitchFamily="34" charset="0"/>
            </a:endParaRPr>
          </a:p>
        </p:txBody>
      </p:sp>
      <p:sp>
        <p:nvSpPr>
          <p:cNvPr id="18" name="Rectangle 17"/>
          <p:cNvSpPr/>
          <p:nvPr/>
        </p:nvSpPr>
        <p:spPr>
          <a:xfrm>
            <a:off x="5786446" y="6072206"/>
            <a:ext cx="1500198" cy="461665"/>
          </a:xfrm>
          <a:prstGeom prst="rect">
            <a:avLst/>
          </a:prstGeom>
        </p:spPr>
        <p:txBody>
          <a:bodyPr wrap="square">
            <a:spAutoFit/>
          </a:bodyPr>
          <a:lstStyle/>
          <a:p>
            <a:r>
              <a:rPr lang="fr-FR" sz="2400" b="1" dirty="0" smtClean="0">
                <a:solidFill>
                  <a:schemeClr val="bg1"/>
                </a:solidFill>
              </a:rPr>
              <a:t>les bacs </a:t>
            </a:r>
            <a:endParaRPr lang="fr-FR" sz="2400" b="1" dirty="0">
              <a:solidFill>
                <a:schemeClr val="bg1"/>
              </a:solidFill>
            </a:endParaRPr>
          </a:p>
        </p:txBody>
      </p:sp>
      <p:sp>
        <p:nvSpPr>
          <p:cNvPr id="19" name="Rectangle 18"/>
          <p:cNvSpPr/>
          <p:nvPr/>
        </p:nvSpPr>
        <p:spPr>
          <a:xfrm>
            <a:off x="500034" y="2500306"/>
            <a:ext cx="2786082" cy="857256"/>
          </a:xfrm>
          <a:prstGeom prst="rect">
            <a:avLst/>
          </a:prstGeom>
        </p:spPr>
        <p:txBody>
          <a:bodyPr wrap="square">
            <a:spAutoFit/>
          </a:bodyPr>
          <a:lstStyle/>
          <a:p>
            <a:r>
              <a:rPr lang="fr-FR" sz="2400" b="1" dirty="0" smtClean="0">
                <a:solidFill>
                  <a:schemeClr val="bg1"/>
                </a:solidFill>
              </a:rPr>
              <a:t>caisson métallique </a:t>
            </a:r>
            <a:endParaRPr lang="fr-FR" sz="2400" b="1" dirty="0">
              <a:solidFill>
                <a:schemeClr val="bg1"/>
              </a:solidFill>
            </a:endParaRPr>
          </a:p>
        </p:txBody>
      </p:sp>
      <p:sp>
        <p:nvSpPr>
          <p:cNvPr id="1029" name="Rectangle 5"/>
          <p:cNvSpPr>
            <a:spLocks noChangeArrowheads="1"/>
          </p:cNvSpPr>
          <p:nvPr/>
        </p:nvSpPr>
        <p:spPr bwMode="auto">
          <a:xfrm>
            <a:off x="5500694" y="0"/>
            <a:ext cx="3643306"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bg1"/>
                </a:solidFill>
                <a:effectLst/>
                <a:latin typeface="Calibri" pitchFamily="34" charset="0"/>
                <a:ea typeface="Calibri" pitchFamily="34" charset="0"/>
                <a:cs typeface="Arial" pitchFamily="34" charset="0"/>
              </a:rPr>
              <a:t>bérouetta</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 name="Ellipse 21"/>
          <p:cNvSpPr/>
          <p:nvPr/>
        </p:nvSpPr>
        <p:spPr>
          <a:xfrm>
            <a:off x="8733228" y="-33415"/>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Flèche à angle droit 20"/>
          <p:cNvSpPr/>
          <p:nvPr/>
        </p:nvSpPr>
        <p:spPr>
          <a:xfrm rot="5400000">
            <a:off x="4556079" y="5036835"/>
            <a:ext cx="979855" cy="662264"/>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Virage 8"/>
          <p:cNvSpPr/>
          <p:nvPr/>
        </p:nvSpPr>
        <p:spPr>
          <a:xfrm>
            <a:off x="4714876" y="1500174"/>
            <a:ext cx="714380" cy="642942"/>
          </a:xfrm>
          <a:prstGeom prst="bentArrow">
            <a:avLst>
              <a:gd name="adj1" fmla="val 25000"/>
              <a:gd name="adj2" fmla="val 25000"/>
              <a:gd name="adj3" fmla="val 25000"/>
              <a:gd name="adj4" fmla="val 321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0" name="Flèche à angle droit 19"/>
          <p:cNvSpPr/>
          <p:nvPr/>
        </p:nvSpPr>
        <p:spPr>
          <a:xfrm rot="16200000">
            <a:off x="3428996" y="1571611"/>
            <a:ext cx="857256" cy="571505"/>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anim calcmode="lin" valueType="num">
                                      <p:cBhvr>
                                        <p:cTn id="8" dur="2000" fill="hold"/>
                                        <p:tgtEl>
                                          <p:spTgt spid="8"/>
                                        </p:tgtEl>
                                        <p:attrNameLst>
                                          <p:attrName>style.rotation</p:attrName>
                                        </p:attrNameLst>
                                      </p:cBhvr>
                                      <p:tavLst>
                                        <p:tav tm="0">
                                          <p:val>
                                            <p:fltVal val="720"/>
                                          </p:val>
                                        </p:tav>
                                        <p:tav tm="100000">
                                          <p:val>
                                            <p:fltVal val="0"/>
                                          </p:val>
                                        </p:tav>
                                      </p:tavLst>
                                    </p:anim>
                                    <p:anim calcmode="lin" valueType="num">
                                      <p:cBhvr>
                                        <p:cTn id="9" dur="2000" fill="hold"/>
                                        <p:tgtEl>
                                          <p:spTgt spid="8"/>
                                        </p:tgtEl>
                                        <p:attrNameLst>
                                          <p:attrName>ppt_h</p:attrName>
                                        </p:attrNameLst>
                                      </p:cBhvr>
                                      <p:tavLst>
                                        <p:tav tm="0">
                                          <p:val>
                                            <p:fltVal val="0"/>
                                          </p:val>
                                        </p:tav>
                                        <p:tav tm="100000">
                                          <p:val>
                                            <p:strVal val="#ppt_h"/>
                                          </p:val>
                                        </p:tav>
                                      </p:tavLst>
                                    </p:anim>
                                    <p:anim calcmode="lin" valueType="num">
                                      <p:cBhvr>
                                        <p:cTn id="10"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1027">
                                            <p:txEl>
                                              <p:pRg st="0" end="0"/>
                                            </p:txEl>
                                          </p:spTgt>
                                        </p:tgtEl>
                                        <p:attrNameLst>
                                          <p:attrName>style.visibility</p:attrName>
                                        </p:attrNameLst>
                                      </p:cBhvr>
                                      <p:to>
                                        <p:strVal val="visible"/>
                                      </p:to>
                                    </p:set>
                                    <p:animEffect transition="in" filter="fade">
                                      <p:cBhvr>
                                        <p:cTn id="15" dur="2000"/>
                                        <p:tgtEl>
                                          <p:spTgt spid="1027">
                                            <p:txEl>
                                              <p:pRg st="0" end="0"/>
                                            </p:txEl>
                                          </p:spTgt>
                                        </p:tgtEl>
                                      </p:cBhvr>
                                    </p:animEffect>
                                    <p:anim calcmode="lin" valueType="num">
                                      <p:cBhvr>
                                        <p:cTn id="16" dur="2000" fill="hold"/>
                                        <p:tgtEl>
                                          <p:spTgt spid="1027">
                                            <p:txEl>
                                              <p:pRg st="0" end="0"/>
                                            </p:txEl>
                                          </p:spTgt>
                                        </p:tgtEl>
                                        <p:attrNameLst>
                                          <p:attrName>style.rotation</p:attrName>
                                        </p:attrNameLst>
                                      </p:cBhvr>
                                      <p:tavLst>
                                        <p:tav tm="0">
                                          <p:val>
                                            <p:fltVal val="720"/>
                                          </p:val>
                                        </p:tav>
                                        <p:tav tm="100000">
                                          <p:val>
                                            <p:fltVal val="0"/>
                                          </p:val>
                                        </p:tav>
                                      </p:tavLst>
                                    </p:anim>
                                    <p:anim calcmode="lin" valueType="num">
                                      <p:cBhvr>
                                        <p:cTn id="17" dur="2000" fill="hold"/>
                                        <p:tgtEl>
                                          <p:spTgt spid="1027">
                                            <p:txEl>
                                              <p:pRg st="0" end="0"/>
                                            </p:txEl>
                                          </p:spTgt>
                                        </p:tgtEl>
                                        <p:attrNameLst>
                                          <p:attrName>ppt_h</p:attrName>
                                        </p:attrNameLst>
                                      </p:cBhvr>
                                      <p:tavLst>
                                        <p:tav tm="0">
                                          <p:val>
                                            <p:fltVal val="0"/>
                                          </p:val>
                                        </p:tav>
                                        <p:tav tm="100000">
                                          <p:val>
                                            <p:strVal val="#ppt_h"/>
                                          </p:val>
                                        </p:tav>
                                      </p:tavLst>
                                    </p:anim>
                                    <p:anim calcmode="lin" valueType="num">
                                      <p:cBhvr>
                                        <p:cTn id="18" dur="2000" fill="hold"/>
                                        <p:tgtEl>
                                          <p:spTgt spid="1027">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anim calcmode="lin" valueType="num">
                                      <p:cBhvr>
                                        <p:cTn id="24" dur="2000" fill="hold"/>
                                        <p:tgtEl>
                                          <p:spTgt spid="5"/>
                                        </p:tgtEl>
                                        <p:attrNameLst>
                                          <p:attrName>style.rotation</p:attrName>
                                        </p:attrNameLst>
                                      </p:cBhvr>
                                      <p:tavLst>
                                        <p:tav tm="0">
                                          <p:val>
                                            <p:fltVal val="720"/>
                                          </p:val>
                                        </p:tav>
                                        <p:tav tm="100000">
                                          <p:val>
                                            <p:fltVal val="0"/>
                                          </p:val>
                                        </p:tav>
                                      </p:tavLst>
                                    </p:anim>
                                    <p:anim calcmode="lin" valueType="num">
                                      <p:cBhvr>
                                        <p:cTn id="25" dur="2000" fill="hold"/>
                                        <p:tgtEl>
                                          <p:spTgt spid="5"/>
                                        </p:tgtEl>
                                        <p:attrNameLst>
                                          <p:attrName>ppt_h</p:attrName>
                                        </p:attrNameLst>
                                      </p:cBhvr>
                                      <p:tavLst>
                                        <p:tav tm="0">
                                          <p:val>
                                            <p:fltVal val="0"/>
                                          </p:val>
                                        </p:tav>
                                        <p:tav tm="100000">
                                          <p:val>
                                            <p:strVal val="#ppt_h"/>
                                          </p:val>
                                        </p:tav>
                                      </p:tavLst>
                                    </p:anim>
                                    <p:anim calcmode="lin" valueType="num">
                                      <p:cBhvr>
                                        <p:cTn id="26"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p:stCondLst>
                        <p:cond delay="indefinite"/>
                      </p:stCondLst>
                      <p:childTnLst>
                        <p:par>
                          <p:cTn id="42" fill="hold">
                            <p:stCondLst>
                              <p:cond delay="0"/>
                            </p:stCondLst>
                            <p:childTnLst>
                              <p:par>
                                <p:cTn id="43" presetID="35" presetClass="entr" presetSubtype="0"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2000"/>
                                        <p:tgtEl>
                                          <p:spTgt spid="4"/>
                                        </p:tgtEl>
                                      </p:cBhvr>
                                    </p:animEffect>
                                    <p:anim calcmode="lin" valueType="num">
                                      <p:cBhvr>
                                        <p:cTn id="46" dur="2000" fill="hold"/>
                                        <p:tgtEl>
                                          <p:spTgt spid="4"/>
                                        </p:tgtEl>
                                        <p:attrNameLst>
                                          <p:attrName>style.rotation</p:attrName>
                                        </p:attrNameLst>
                                      </p:cBhvr>
                                      <p:tavLst>
                                        <p:tav tm="0">
                                          <p:val>
                                            <p:fltVal val="720"/>
                                          </p:val>
                                        </p:tav>
                                        <p:tav tm="100000">
                                          <p:val>
                                            <p:fltVal val="0"/>
                                          </p:val>
                                        </p:tav>
                                      </p:tavLst>
                                    </p:anim>
                                    <p:anim calcmode="lin" valueType="num">
                                      <p:cBhvr>
                                        <p:cTn id="47" dur="2000" fill="hold"/>
                                        <p:tgtEl>
                                          <p:spTgt spid="4"/>
                                        </p:tgtEl>
                                        <p:attrNameLst>
                                          <p:attrName>ppt_h</p:attrName>
                                        </p:attrNameLst>
                                      </p:cBhvr>
                                      <p:tavLst>
                                        <p:tav tm="0">
                                          <p:val>
                                            <p:fltVal val="0"/>
                                          </p:val>
                                        </p:tav>
                                        <p:tav tm="100000">
                                          <p:val>
                                            <p:strVal val="#ppt_h"/>
                                          </p:val>
                                        </p:tav>
                                      </p:tavLst>
                                    </p:anim>
                                    <p:anim calcmode="lin" valueType="num">
                                      <p:cBhvr>
                                        <p:cTn id="48"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grpId="0" nodeType="clickEffect">
                                  <p:stCondLst>
                                    <p:cond delay="0"/>
                                  </p:stCondLst>
                                  <p:childTnLst>
                                    <p:set>
                                      <p:cBhvr>
                                        <p:cTn id="52" dur="1" fill="hold">
                                          <p:stCondLst>
                                            <p:cond delay="0"/>
                                          </p:stCondLst>
                                        </p:cTn>
                                        <p:tgtEl>
                                          <p:spTgt spid="1028"/>
                                        </p:tgtEl>
                                        <p:attrNameLst>
                                          <p:attrName>style.visibility</p:attrName>
                                        </p:attrNameLst>
                                      </p:cBhvr>
                                      <p:to>
                                        <p:strVal val="visible"/>
                                      </p:to>
                                    </p:set>
                                    <p:anim calcmode="lin" valueType="num">
                                      <p:cBhvr>
                                        <p:cTn id="53" dur="1000" fill="hold"/>
                                        <p:tgtEl>
                                          <p:spTgt spid="1028"/>
                                        </p:tgtEl>
                                        <p:attrNameLst>
                                          <p:attrName>ppt_x</p:attrName>
                                        </p:attrNameLst>
                                      </p:cBhvr>
                                      <p:tavLst>
                                        <p:tav tm="0">
                                          <p:val>
                                            <p:strVal val="#ppt_x-.2"/>
                                          </p:val>
                                        </p:tav>
                                        <p:tav tm="100000">
                                          <p:val>
                                            <p:strVal val="#ppt_x"/>
                                          </p:val>
                                        </p:tav>
                                      </p:tavLst>
                                    </p:anim>
                                    <p:anim calcmode="lin" valueType="num">
                                      <p:cBhvr>
                                        <p:cTn id="54"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55" dur="1000"/>
                                        <p:tgtEl>
                                          <p:spTgt spid="1028"/>
                                        </p:tgtEl>
                                      </p:cBhvr>
                                    </p:animEffect>
                                  </p:childTnLst>
                                </p:cTn>
                              </p:par>
                            </p:childTnLst>
                          </p:cTn>
                        </p:par>
                      </p:childTnLst>
                    </p:cTn>
                  </p:par>
                  <p:par>
                    <p:cTn id="56" fill="hold">
                      <p:stCondLst>
                        <p:cond delay="indefinite"/>
                      </p:stCondLst>
                      <p:childTnLst>
                        <p:par>
                          <p:cTn id="57" fill="hold">
                            <p:stCondLst>
                              <p:cond delay="0"/>
                            </p:stCondLst>
                            <p:childTnLst>
                              <p:par>
                                <p:cTn id="58" presetID="51" presetClass="entr" presetSubtype="0"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385" decel="100000"/>
                                        <p:tgtEl>
                                          <p:spTgt spid="12"/>
                                        </p:tgtEl>
                                      </p:cBhvr>
                                    </p:animEffect>
                                    <p:animScale>
                                      <p:cBhvr>
                                        <p:cTn id="61" dur="385" decel="100000"/>
                                        <p:tgtEl>
                                          <p:spTgt spid="12"/>
                                        </p:tgtEl>
                                      </p:cBhvr>
                                      <p:from x="10000" y="10000"/>
                                      <p:to x="200000" y="450000"/>
                                    </p:animScale>
                                    <p:animScale>
                                      <p:cBhvr>
                                        <p:cTn id="62" dur="615" accel="100000" fill="hold">
                                          <p:stCondLst>
                                            <p:cond delay="385"/>
                                          </p:stCondLst>
                                        </p:cTn>
                                        <p:tgtEl>
                                          <p:spTgt spid="12"/>
                                        </p:tgtEl>
                                      </p:cBhvr>
                                      <p:from x="200000" y="450000"/>
                                      <p:to x="100000" y="100000"/>
                                    </p:animScale>
                                    <p:set>
                                      <p:cBhvr>
                                        <p:cTn id="63" dur="385" fill="hold"/>
                                        <p:tgtEl>
                                          <p:spTgt spid="12"/>
                                        </p:tgtEl>
                                        <p:attrNameLst>
                                          <p:attrName>ppt_x</p:attrName>
                                        </p:attrNameLst>
                                      </p:cBhvr>
                                      <p:to>
                                        <p:strVal val="(0.5)"/>
                                      </p:to>
                                    </p:set>
                                    <p:anim from="(0.5)" to="(#ppt_x)" calcmode="lin" valueType="num">
                                      <p:cBhvr>
                                        <p:cTn id="64" dur="615" accel="100000" fill="hold">
                                          <p:stCondLst>
                                            <p:cond delay="385"/>
                                          </p:stCondLst>
                                        </p:cTn>
                                        <p:tgtEl>
                                          <p:spTgt spid="12"/>
                                        </p:tgtEl>
                                        <p:attrNameLst>
                                          <p:attrName>ppt_x</p:attrName>
                                        </p:attrNameLst>
                                      </p:cBhvr>
                                    </p:anim>
                                    <p:set>
                                      <p:cBhvr>
                                        <p:cTn id="65" dur="385" fill="hold"/>
                                        <p:tgtEl>
                                          <p:spTgt spid="12"/>
                                        </p:tgtEl>
                                        <p:attrNameLst>
                                          <p:attrName>ppt_y</p:attrName>
                                        </p:attrNameLst>
                                      </p:cBhvr>
                                      <p:to>
                                        <p:strVal val="(#ppt_y+0.4)"/>
                                      </p:to>
                                    </p:set>
                                    <p:anim from="(#ppt_y+0.4)" to="(#ppt_y)" calcmode="lin" valueType="num">
                                      <p:cBhvr>
                                        <p:cTn id="66" dur="615" accel="100000" fill="hold">
                                          <p:stCondLst>
                                            <p:cond delay="385"/>
                                          </p:stCondLst>
                                        </p:cTn>
                                        <p:tgtEl>
                                          <p:spTgt spid="12"/>
                                        </p:tgtEl>
                                        <p:attrNameLst>
                                          <p:attrName>ppt_y</p:attrName>
                                        </p:attrNameLst>
                                      </p:cBhvr>
                                    </p:anim>
                                  </p:childTnLst>
                                </p:cTn>
                              </p:par>
                            </p:childTnLst>
                          </p:cTn>
                        </p:par>
                      </p:childTnLst>
                    </p:cTn>
                  </p:par>
                  <p:par>
                    <p:cTn id="67" fill="hold">
                      <p:stCondLst>
                        <p:cond delay="indefinite"/>
                      </p:stCondLst>
                      <p:childTnLst>
                        <p:par>
                          <p:cTn id="68" fill="hold">
                            <p:stCondLst>
                              <p:cond delay="0"/>
                            </p:stCondLst>
                            <p:childTnLst>
                              <p:par>
                                <p:cTn id="69" presetID="35" presetClass="entr" presetSubtype="0" fill="hold" nodeType="clickEffect">
                                  <p:stCondLst>
                                    <p:cond delay="0"/>
                                  </p:stCondLst>
                                  <p:childTnLst>
                                    <p:set>
                                      <p:cBhvr>
                                        <p:cTn id="70" dur="1" fill="hold">
                                          <p:stCondLst>
                                            <p:cond delay="0"/>
                                          </p:stCondLst>
                                        </p:cTn>
                                        <p:tgtEl>
                                          <p:spTgt spid="1026"/>
                                        </p:tgtEl>
                                        <p:attrNameLst>
                                          <p:attrName>style.visibility</p:attrName>
                                        </p:attrNameLst>
                                      </p:cBhvr>
                                      <p:to>
                                        <p:strVal val="visible"/>
                                      </p:to>
                                    </p:set>
                                    <p:animEffect transition="in" filter="fade">
                                      <p:cBhvr>
                                        <p:cTn id="71" dur="2000"/>
                                        <p:tgtEl>
                                          <p:spTgt spid="1026"/>
                                        </p:tgtEl>
                                      </p:cBhvr>
                                    </p:animEffect>
                                    <p:anim calcmode="lin" valueType="num">
                                      <p:cBhvr>
                                        <p:cTn id="72" dur="2000" fill="hold"/>
                                        <p:tgtEl>
                                          <p:spTgt spid="1026"/>
                                        </p:tgtEl>
                                        <p:attrNameLst>
                                          <p:attrName>style.rotation</p:attrName>
                                        </p:attrNameLst>
                                      </p:cBhvr>
                                      <p:tavLst>
                                        <p:tav tm="0">
                                          <p:val>
                                            <p:fltVal val="720"/>
                                          </p:val>
                                        </p:tav>
                                        <p:tav tm="100000">
                                          <p:val>
                                            <p:fltVal val="0"/>
                                          </p:val>
                                        </p:tav>
                                      </p:tavLst>
                                    </p:anim>
                                    <p:anim calcmode="lin" valueType="num">
                                      <p:cBhvr>
                                        <p:cTn id="73" dur="2000" fill="hold"/>
                                        <p:tgtEl>
                                          <p:spTgt spid="1026"/>
                                        </p:tgtEl>
                                        <p:attrNameLst>
                                          <p:attrName>ppt_h</p:attrName>
                                        </p:attrNameLst>
                                      </p:cBhvr>
                                      <p:tavLst>
                                        <p:tav tm="0">
                                          <p:val>
                                            <p:fltVal val="0"/>
                                          </p:val>
                                        </p:tav>
                                        <p:tav tm="100000">
                                          <p:val>
                                            <p:strVal val="#ppt_h"/>
                                          </p:val>
                                        </p:tav>
                                      </p:tavLst>
                                    </p:anim>
                                    <p:anim calcmode="lin" valueType="num">
                                      <p:cBhvr>
                                        <p:cTn id="74" dur="2000" fill="hold"/>
                                        <p:tgtEl>
                                          <p:spTgt spid="1026"/>
                                        </p:tgtEl>
                                        <p:attrNameLst>
                                          <p:attrName>ppt_w</p:attrName>
                                        </p:attrNameLst>
                                      </p:cBhvr>
                                      <p:tavLst>
                                        <p:tav tm="0">
                                          <p:val>
                                            <p:fltVal val="0"/>
                                          </p:val>
                                        </p:tav>
                                        <p:tav tm="100000">
                                          <p:val>
                                            <p:strVal val="#ppt_w"/>
                                          </p:val>
                                        </p:tav>
                                      </p:tavLst>
                                    </p:anim>
                                  </p:childTnLst>
                                </p:cTn>
                              </p:par>
                            </p:childTnLst>
                          </p:cTn>
                        </p:par>
                      </p:childTnLst>
                    </p:cTn>
                  </p:par>
                  <p:par>
                    <p:cTn id="75" fill="hold">
                      <p:stCondLst>
                        <p:cond delay="indefinite"/>
                      </p:stCondLst>
                      <p:childTnLst>
                        <p:par>
                          <p:cTn id="76" fill="hold">
                            <p:stCondLst>
                              <p:cond delay="0"/>
                            </p:stCondLst>
                            <p:childTnLst>
                              <p:par>
                                <p:cTn id="77" presetID="40" presetClass="entr" presetSubtype="0" fill="hold" grpId="0" nodeType="clickEffect">
                                  <p:stCondLst>
                                    <p:cond delay="0"/>
                                  </p:stCondLst>
                                  <p:iterate type="lt">
                                    <p:tmPct val="10000"/>
                                  </p:iterate>
                                  <p:childTnLst>
                                    <p:set>
                                      <p:cBhvr>
                                        <p:cTn id="78" dur="1" fill="hold">
                                          <p:stCondLst>
                                            <p:cond delay="0"/>
                                          </p:stCondLst>
                                        </p:cTn>
                                        <p:tgtEl>
                                          <p:spTgt spid="1029"/>
                                        </p:tgtEl>
                                        <p:attrNameLst>
                                          <p:attrName>style.visibility</p:attrName>
                                        </p:attrNameLst>
                                      </p:cBhvr>
                                      <p:to>
                                        <p:strVal val="visible"/>
                                      </p:to>
                                    </p:set>
                                    <p:animEffect transition="in" filter="fade">
                                      <p:cBhvr>
                                        <p:cTn id="79" dur="1000"/>
                                        <p:tgtEl>
                                          <p:spTgt spid="1029"/>
                                        </p:tgtEl>
                                      </p:cBhvr>
                                    </p:animEffect>
                                    <p:anim calcmode="lin" valueType="num">
                                      <p:cBhvr>
                                        <p:cTn id="80" dur="1000" fill="hold"/>
                                        <p:tgtEl>
                                          <p:spTgt spid="1029"/>
                                        </p:tgtEl>
                                        <p:attrNameLst>
                                          <p:attrName>ppt_x</p:attrName>
                                        </p:attrNameLst>
                                      </p:cBhvr>
                                      <p:tavLst>
                                        <p:tav tm="0">
                                          <p:val>
                                            <p:strVal val="#ppt_x-.1"/>
                                          </p:val>
                                        </p:tav>
                                        <p:tav tm="100000">
                                          <p:val>
                                            <p:strVal val="#ppt_x"/>
                                          </p:val>
                                        </p:tav>
                                      </p:tavLst>
                                    </p:anim>
                                    <p:anim calcmode="lin" valueType="num">
                                      <p:cBhvr>
                                        <p:cTn id="81" dur="10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34" presetClass="entr" presetSubtype="0" fill="hold" grpId="0" nodeType="clickEffect">
                                  <p:stCondLst>
                                    <p:cond delay="0"/>
                                  </p:stCondLst>
                                  <p:childTnLst>
                                    <p:set>
                                      <p:cBhvr>
                                        <p:cTn id="85" dur="1" fill="hold">
                                          <p:stCondLst>
                                            <p:cond delay="0"/>
                                          </p:stCondLst>
                                        </p:cTn>
                                        <p:tgtEl>
                                          <p:spTgt spid="9"/>
                                        </p:tgtEl>
                                        <p:attrNameLst>
                                          <p:attrName>style.visibility</p:attrName>
                                        </p:attrNameLst>
                                      </p:cBhvr>
                                      <p:to>
                                        <p:strVal val="visible"/>
                                      </p:to>
                                    </p:set>
                                    <p:anim from="(-#ppt_w/2)" to="(#ppt_x)" calcmode="lin" valueType="num">
                                      <p:cBhvr>
                                        <p:cTn id="86" dur="1200" fill="hold">
                                          <p:stCondLst>
                                            <p:cond delay="0"/>
                                          </p:stCondLst>
                                        </p:cTn>
                                        <p:tgtEl>
                                          <p:spTgt spid="9"/>
                                        </p:tgtEl>
                                        <p:attrNameLst>
                                          <p:attrName>ppt_x</p:attrName>
                                        </p:attrNameLst>
                                      </p:cBhvr>
                                    </p:anim>
                                    <p:anim from="0" to="-1.0" calcmode="lin" valueType="num">
                                      <p:cBhvr>
                                        <p:cTn id="87" dur="400" decel="50000" autoRev="1" fill="hold">
                                          <p:stCondLst>
                                            <p:cond delay="1200"/>
                                          </p:stCondLst>
                                        </p:cTn>
                                        <p:tgtEl>
                                          <p:spTgt spid="9"/>
                                        </p:tgtEl>
                                        <p:attrNameLst>
                                          <p:attrName>xshear</p:attrName>
                                        </p:attrNameLst>
                                      </p:cBhvr>
                                    </p:anim>
                                    <p:animScale>
                                      <p:cBhvr>
                                        <p:cTn id="88" dur="400" decel="100000" autoRev="1" fill="hold">
                                          <p:stCondLst>
                                            <p:cond delay="1200"/>
                                          </p:stCondLst>
                                        </p:cTn>
                                        <p:tgtEl>
                                          <p:spTgt spid="9"/>
                                        </p:tgtEl>
                                      </p:cBhvr>
                                      <p:from x="100000" y="100000"/>
                                      <p:to x="80000" y="100000"/>
                                    </p:animScale>
                                    <p:anim by="(#ppt_h/3+#ppt_w*0.1)" calcmode="lin" valueType="num">
                                      <p:cBhvr additive="sum">
                                        <p:cTn id="89" dur="400" decel="100000" autoRev="1" fill="hold">
                                          <p:stCondLst>
                                            <p:cond delay="1200"/>
                                          </p:stCondLst>
                                        </p:cTn>
                                        <p:tgtEl>
                                          <p:spTgt spid="9"/>
                                        </p:tgtEl>
                                        <p:attrNameLst>
                                          <p:attrName>ppt_x</p:attrName>
                                        </p:attrNameLst>
                                      </p:cBhvr>
                                    </p:anim>
                                  </p:childTnLst>
                                </p:cTn>
                              </p:par>
                            </p:childTnLst>
                          </p:cTn>
                        </p:par>
                      </p:childTnLst>
                    </p:cTn>
                  </p:par>
                  <p:par>
                    <p:cTn id="90" fill="hold">
                      <p:stCondLst>
                        <p:cond delay="indefinite"/>
                      </p:stCondLst>
                      <p:childTnLst>
                        <p:par>
                          <p:cTn id="91" fill="hold">
                            <p:stCondLst>
                              <p:cond delay="0"/>
                            </p:stCondLst>
                            <p:childTnLst>
                              <p:par>
                                <p:cTn id="92" presetID="35" presetClass="entr" presetSubtype="0" fill="hold" nodeType="click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fade">
                                      <p:cBhvr>
                                        <p:cTn id="94" dur="2000"/>
                                        <p:tgtEl>
                                          <p:spTgt spid="6"/>
                                        </p:tgtEl>
                                      </p:cBhvr>
                                    </p:animEffect>
                                    <p:anim calcmode="lin" valueType="num">
                                      <p:cBhvr>
                                        <p:cTn id="95" dur="2000" fill="hold"/>
                                        <p:tgtEl>
                                          <p:spTgt spid="6"/>
                                        </p:tgtEl>
                                        <p:attrNameLst>
                                          <p:attrName>style.rotation</p:attrName>
                                        </p:attrNameLst>
                                      </p:cBhvr>
                                      <p:tavLst>
                                        <p:tav tm="0">
                                          <p:val>
                                            <p:fltVal val="720"/>
                                          </p:val>
                                        </p:tav>
                                        <p:tav tm="100000">
                                          <p:val>
                                            <p:fltVal val="0"/>
                                          </p:val>
                                        </p:tav>
                                      </p:tavLst>
                                    </p:anim>
                                    <p:anim calcmode="lin" valueType="num">
                                      <p:cBhvr>
                                        <p:cTn id="96" dur="2000" fill="hold"/>
                                        <p:tgtEl>
                                          <p:spTgt spid="6"/>
                                        </p:tgtEl>
                                        <p:attrNameLst>
                                          <p:attrName>ppt_h</p:attrName>
                                        </p:attrNameLst>
                                      </p:cBhvr>
                                      <p:tavLst>
                                        <p:tav tm="0">
                                          <p:val>
                                            <p:fltVal val="0"/>
                                          </p:val>
                                        </p:tav>
                                        <p:tav tm="100000">
                                          <p:val>
                                            <p:strVal val="#ppt_h"/>
                                          </p:val>
                                        </p:tav>
                                      </p:tavLst>
                                    </p:anim>
                                    <p:anim calcmode="lin" valueType="num">
                                      <p:cBhvr>
                                        <p:cTn id="97"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98" fill="hold">
                      <p:stCondLst>
                        <p:cond delay="indefinite"/>
                      </p:stCondLst>
                      <p:childTnLst>
                        <p:par>
                          <p:cTn id="99" fill="hold">
                            <p:stCondLst>
                              <p:cond delay="0"/>
                            </p:stCondLst>
                            <p:childTnLst>
                              <p:par>
                                <p:cTn id="100" presetID="50" presetClass="entr" presetSubtype="0" decel="100000" fill="hold" grpId="0" nodeType="click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1000" fill="hold"/>
                                        <p:tgtEl>
                                          <p:spTgt spid="18"/>
                                        </p:tgtEl>
                                        <p:attrNameLst>
                                          <p:attrName>ppt_w</p:attrName>
                                        </p:attrNameLst>
                                      </p:cBhvr>
                                      <p:tavLst>
                                        <p:tav tm="0">
                                          <p:val>
                                            <p:strVal val="#ppt_w+.3"/>
                                          </p:val>
                                        </p:tav>
                                        <p:tav tm="100000">
                                          <p:val>
                                            <p:strVal val="#ppt_w"/>
                                          </p:val>
                                        </p:tav>
                                      </p:tavLst>
                                    </p:anim>
                                    <p:anim calcmode="lin" valueType="num">
                                      <p:cBhvr>
                                        <p:cTn id="103" dur="1000" fill="hold"/>
                                        <p:tgtEl>
                                          <p:spTgt spid="18"/>
                                        </p:tgtEl>
                                        <p:attrNameLst>
                                          <p:attrName>ppt_h</p:attrName>
                                        </p:attrNameLst>
                                      </p:cBhvr>
                                      <p:tavLst>
                                        <p:tav tm="0">
                                          <p:val>
                                            <p:strVal val="#ppt_h"/>
                                          </p:val>
                                        </p:tav>
                                        <p:tav tm="100000">
                                          <p:val>
                                            <p:strVal val="#ppt_h"/>
                                          </p:val>
                                        </p:tav>
                                      </p:tavLst>
                                    </p:anim>
                                    <p:animEffect transition="in" filter="fade">
                                      <p:cBhvr>
                                        <p:cTn id="104" dur="1000"/>
                                        <p:tgtEl>
                                          <p:spTgt spid="18"/>
                                        </p:tgtEl>
                                      </p:cBhvr>
                                    </p:animEffect>
                                  </p:childTnLst>
                                </p:cTn>
                              </p:par>
                            </p:childTnLst>
                          </p:cTn>
                        </p:par>
                      </p:childTnLst>
                    </p:cTn>
                  </p:par>
                  <p:par>
                    <p:cTn id="105" fill="hold">
                      <p:stCondLst>
                        <p:cond delay="indefinite"/>
                      </p:stCondLst>
                      <p:childTnLst>
                        <p:par>
                          <p:cTn id="106" fill="hold">
                            <p:stCondLst>
                              <p:cond delay="0"/>
                            </p:stCondLst>
                            <p:childTnLst>
                              <p:par>
                                <p:cTn id="107" presetID="19" presetClass="entr" presetSubtype="10" fill="hold" grpId="0" nodeType="clickEffect">
                                  <p:stCondLst>
                                    <p:cond delay="0"/>
                                  </p:stCondLst>
                                  <p:childTnLst>
                                    <p:set>
                                      <p:cBhvr>
                                        <p:cTn id="108" dur="1" fill="hold">
                                          <p:stCondLst>
                                            <p:cond delay="0"/>
                                          </p:stCondLst>
                                        </p:cTn>
                                        <p:tgtEl>
                                          <p:spTgt spid="21"/>
                                        </p:tgtEl>
                                        <p:attrNameLst>
                                          <p:attrName>style.visibility</p:attrName>
                                        </p:attrNameLst>
                                      </p:cBhvr>
                                      <p:to>
                                        <p:strVal val="visible"/>
                                      </p:to>
                                    </p:set>
                                    <p:anim calcmode="lin" valueType="num">
                                      <p:cBhvr>
                                        <p:cTn id="109" dur="5000" fill="hold"/>
                                        <p:tgtEl>
                                          <p:spTgt spid="21"/>
                                        </p:tgtEl>
                                        <p:attrNameLst>
                                          <p:attrName>ppt_w</p:attrName>
                                        </p:attrNameLst>
                                      </p:cBhvr>
                                      <p:tavLst>
                                        <p:tav tm="0" fmla="#ppt_w*sin(2.5*pi*$)">
                                          <p:val>
                                            <p:fltVal val="0"/>
                                          </p:val>
                                        </p:tav>
                                        <p:tav tm="100000">
                                          <p:val>
                                            <p:fltVal val="1"/>
                                          </p:val>
                                        </p:tav>
                                      </p:tavLst>
                                    </p:anim>
                                    <p:anim calcmode="lin" valueType="num">
                                      <p:cBhvr>
                                        <p:cTn id="110" dur="50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028" grpId="0"/>
      <p:bldP spid="18" grpId="0"/>
      <p:bldP spid="19" grpId="0"/>
      <p:bldP spid="1029" grpId="0"/>
      <p:bldP spid="21" grpId="0" animBg="1"/>
      <p:bldP spid="9" grpId="0" animBg="1"/>
      <p:bldP spid="2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785794"/>
          </a:xfrm>
        </p:spPr>
        <p:txBody>
          <a:bodyPr/>
          <a:lstStyle/>
          <a:p>
            <a:r>
              <a:rPr lang="fr-FR" dirty="0" smtClean="0"/>
              <a:t>Collection des déchets:</a:t>
            </a:r>
            <a:endParaRPr lang="fr-FR" dirty="0"/>
          </a:p>
        </p:txBody>
      </p:sp>
      <p:sp>
        <p:nvSpPr>
          <p:cNvPr id="9" name="Ellipse 8"/>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6" name="Picture 2" descr="C:\Users\user\Desktop\aziz\déche.png"/>
          <p:cNvPicPr>
            <a:picLocks noGrp="1" noChangeAspect="1" noChangeArrowheads="1"/>
          </p:cNvPicPr>
          <p:nvPr>
            <p:ph sz="half" idx="2"/>
          </p:nvPr>
        </p:nvPicPr>
        <p:blipFill>
          <a:blip r:embed="rId2"/>
          <a:srcRect/>
          <a:stretch>
            <a:fillRect/>
          </a:stretch>
        </p:blipFill>
        <p:spPr bwMode="auto">
          <a:xfrm>
            <a:off x="4143372" y="928670"/>
            <a:ext cx="4786346" cy="5715040"/>
          </a:xfrm>
          <a:prstGeom prst="rect">
            <a:avLst/>
          </a:prstGeom>
          <a:ln w="127000" cap="sq">
            <a:solidFill>
              <a:srgbClr val="7030A0"/>
            </a:solidFill>
            <a:miter lim="800000"/>
          </a:ln>
          <a:effectLst>
            <a:outerShdw blurRad="57150" dist="50800" dir="2700000" algn="tl" rotWithShape="0">
              <a:srgbClr val="000000">
                <a:alpha val="40000"/>
              </a:srgbClr>
            </a:outerShdw>
          </a:effectLst>
        </p:spPr>
      </p:pic>
      <p:sp>
        <p:nvSpPr>
          <p:cNvPr id="1027" name="Rectangle 3"/>
          <p:cNvSpPr>
            <a:spLocks noChangeArrowheads="1"/>
          </p:cNvSpPr>
          <p:nvPr/>
        </p:nvSpPr>
        <p:spPr bwMode="auto">
          <a:xfrm>
            <a:off x="0" y="714356"/>
            <a:ext cx="400049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scene3d>
              <a:camera prst="orthographicFront"/>
              <a:lightRig rig="glow" dir="tl">
                <a:rot lat="0" lon="0" rev="5400000"/>
              </a:lightRig>
            </a:scene3d>
            <a:sp3d contourW="12700">
              <a:bevelT w="25400" h="25400"/>
              <a:contourClr>
                <a:schemeClr val="accent6">
                  <a:shade val="73000"/>
                </a:schemeClr>
              </a:contourClr>
            </a:sp3d>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8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Selon les données acquises du </a:t>
            </a:r>
            <a:r>
              <a:rPr kumimoji="0" lang="fr-FR" sz="2800" b="1" i="0" u="none" strike="noStrike" normalizeH="0" baseline="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laboratoire régional</a:t>
            </a:r>
            <a:r>
              <a:rPr kumimoji="0" lang="fr-FR" sz="2800" b="1" i="0" u="none" strike="noStrike" normalizeH="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 </a:t>
            </a:r>
            <a:r>
              <a:rPr kumimoji="0" lang="fr-FR" sz="2800" b="1" i="0" u="none" strike="noStrike" normalizeH="0" baseline="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d’environnement </a:t>
            </a:r>
            <a:r>
              <a:rPr kumimoji="0" lang="fr-FR" sz="28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et les statistiques officiels agrée en</a:t>
            </a:r>
            <a:r>
              <a:rPr kumimoji="0" lang="fr-FR" sz="2800" b="1" i="0" u="none" strike="noStrike" normalizeH="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 </a:t>
            </a:r>
            <a:r>
              <a:rPr kumimoji="0" lang="fr-FR" sz="28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Algérie nous avons proposé comme résultat </a:t>
            </a:r>
            <a:r>
              <a:rPr lang="fr-FR"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un</a:t>
            </a:r>
            <a:r>
              <a:rPr kumimoji="0" lang="fr-FR" sz="28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 découpage de</a:t>
            </a:r>
            <a:r>
              <a:rPr kumimoji="0" lang="fr-FR" sz="2800" b="1" i="0" u="none" strike="noStrike" normalizeH="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 la</a:t>
            </a:r>
            <a:r>
              <a:rPr kumimoji="0" lang="fr-FR" sz="28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 zone d’étude a(08) secteurs.et</a:t>
            </a:r>
            <a:r>
              <a:rPr kumimoji="0" lang="fr-FR" sz="2800" b="1" i="0" u="none" strike="noStrike" normalizeH="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 </a:t>
            </a:r>
            <a:r>
              <a:rPr kumimoji="0" lang="fr-FR" sz="28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cette collection  se fait</a:t>
            </a:r>
            <a:r>
              <a:rPr kumimoji="0" lang="fr-FR" sz="2800" b="1" i="0" u="none" strike="noStrike" normalizeH="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 par </a:t>
            </a:r>
            <a:r>
              <a:rPr kumimoji="0" lang="fr-FR" sz="28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pitchFamily="34" charset="0"/>
                <a:ea typeface="Calibri" pitchFamily="34" charset="0"/>
                <a:cs typeface="Arial" pitchFamily="34" charset="0"/>
              </a:rPr>
              <a:t>(10) éboueurs par un taux d’un éboueur/1500 hab. </a:t>
            </a:r>
            <a:endParaRPr kumimoji="0" lang="fr-FR" sz="2800" b="1" i="0" u="none" strike="noStrike" normalizeH="0" baseline="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cs typeface="Arial"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5" presetClass="entr" presetSubtype="0"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2000"/>
                                        <p:tgtEl>
                                          <p:spTgt spid="1026"/>
                                        </p:tgtEl>
                                      </p:cBhvr>
                                    </p:animEffect>
                                    <p:anim calcmode="lin" valueType="num">
                                      <p:cBhvr>
                                        <p:cTn id="17" dur="2000" fill="hold"/>
                                        <p:tgtEl>
                                          <p:spTgt spid="1026"/>
                                        </p:tgtEl>
                                        <p:attrNameLst>
                                          <p:attrName>style.rotation</p:attrName>
                                        </p:attrNameLst>
                                      </p:cBhvr>
                                      <p:tavLst>
                                        <p:tav tm="0">
                                          <p:val>
                                            <p:fltVal val="720"/>
                                          </p:val>
                                        </p:tav>
                                        <p:tav tm="100000">
                                          <p:val>
                                            <p:fltVal val="0"/>
                                          </p:val>
                                        </p:tav>
                                      </p:tavLst>
                                    </p:anim>
                                    <p:anim calcmode="lin" valueType="num">
                                      <p:cBhvr>
                                        <p:cTn id="18" dur="2000" fill="hold"/>
                                        <p:tgtEl>
                                          <p:spTgt spid="1026"/>
                                        </p:tgtEl>
                                        <p:attrNameLst>
                                          <p:attrName>ppt_h</p:attrName>
                                        </p:attrNameLst>
                                      </p:cBhvr>
                                      <p:tavLst>
                                        <p:tav tm="0">
                                          <p:val>
                                            <p:fltVal val="0"/>
                                          </p:val>
                                        </p:tav>
                                        <p:tav tm="100000">
                                          <p:val>
                                            <p:strVal val="#ppt_h"/>
                                          </p:val>
                                        </p:tav>
                                      </p:tavLst>
                                    </p:anim>
                                    <p:anim calcmode="lin" valueType="num">
                                      <p:cBhvr>
                                        <p:cTn id="19" dur="2000" fill="hold"/>
                                        <p:tgtEl>
                                          <p:spTgt spid="1026"/>
                                        </p:tgtEl>
                                        <p:attrNameLst>
                                          <p:attrName>ppt_w</p:attrName>
                                        </p:attrNameLst>
                                      </p:cBhvr>
                                      <p:tavLst>
                                        <p:tav tm="0">
                                          <p:val>
                                            <p:fltVal val="0"/>
                                          </p:val>
                                        </p:tav>
                                        <p:tav tm="100000">
                                          <p:val>
                                            <p:strVal val="#ppt_w"/>
                                          </p:val>
                                        </p:tav>
                                      </p:tavLst>
                                    </p:anim>
                                  </p:childTnLst>
                                </p:cTn>
                              </p:par>
                            </p:childTnLst>
                          </p:cTn>
                        </p:par>
                      </p:childTnLst>
                    </p:cTn>
                  </p:par>
                  <p:par>
                    <p:cTn id="20" fill="hold">
                      <p:stCondLst>
                        <p:cond delay="indefinite"/>
                      </p:stCondLst>
                      <p:childTnLst>
                        <p:par>
                          <p:cTn id="21" fill="hold">
                            <p:stCondLst>
                              <p:cond delay="0"/>
                            </p:stCondLst>
                            <p:childTnLst>
                              <p:par>
                                <p:cTn id="22" presetID="49" presetClass="entr" presetSubtype="0" decel="100000" fill="hold" grpId="0" nodeType="clickEffect">
                                  <p:stCondLst>
                                    <p:cond delay="0"/>
                                  </p:stCondLst>
                                  <p:childTnLst>
                                    <p:set>
                                      <p:cBhvr>
                                        <p:cTn id="23" dur="1" fill="hold">
                                          <p:stCondLst>
                                            <p:cond delay="0"/>
                                          </p:stCondLst>
                                        </p:cTn>
                                        <p:tgtEl>
                                          <p:spTgt spid="1027"/>
                                        </p:tgtEl>
                                        <p:attrNameLst>
                                          <p:attrName>style.visibility</p:attrName>
                                        </p:attrNameLst>
                                      </p:cBhvr>
                                      <p:to>
                                        <p:strVal val="visible"/>
                                      </p:to>
                                    </p:set>
                                    <p:anim calcmode="lin" valueType="num">
                                      <p:cBhvr>
                                        <p:cTn id="24" dur="500" fill="hold"/>
                                        <p:tgtEl>
                                          <p:spTgt spid="1027"/>
                                        </p:tgtEl>
                                        <p:attrNameLst>
                                          <p:attrName>ppt_w</p:attrName>
                                        </p:attrNameLst>
                                      </p:cBhvr>
                                      <p:tavLst>
                                        <p:tav tm="0">
                                          <p:val>
                                            <p:fltVal val="0"/>
                                          </p:val>
                                        </p:tav>
                                        <p:tav tm="100000">
                                          <p:val>
                                            <p:strVal val="#ppt_w"/>
                                          </p:val>
                                        </p:tav>
                                      </p:tavLst>
                                    </p:anim>
                                    <p:anim calcmode="lin" valueType="num">
                                      <p:cBhvr>
                                        <p:cTn id="25" dur="500" fill="hold"/>
                                        <p:tgtEl>
                                          <p:spTgt spid="1027"/>
                                        </p:tgtEl>
                                        <p:attrNameLst>
                                          <p:attrName>ppt_h</p:attrName>
                                        </p:attrNameLst>
                                      </p:cBhvr>
                                      <p:tavLst>
                                        <p:tav tm="0">
                                          <p:val>
                                            <p:fltVal val="0"/>
                                          </p:val>
                                        </p:tav>
                                        <p:tav tm="100000">
                                          <p:val>
                                            <p:strVal val="#ppt_h"/>
                                          </p:val>
                                        </p:tav>
                                      </p:tavLst>
                                    </p:anim>
                                    <p:anim calcmode="lin" valueType="num">
                                      <p:cBhvr>
                                        <p:cTn id="26" dur="500" fill="hold"/>
                                        <p:tgtEl>
                                          <p:spTgt spid="1027"/>
                                        </p:tgtEl>
                                        <p:attrNameLst>
                                          <p:attrName>style.rotation</p:attrName>
                                        </p:attrNameLst>
                                      </p:cBhvr>
                                      <p:tavLst>
                                        <p:tav tm="0">
                                          <p:val>
                                            <p:fltVal val="360"/>
                                          </p:val>
                                        </p:tav>
                                        <p:tav tm="100000">
                                          <p:val>
                                            <p:fltVal val="0"/>
                                          </p:val>
                                        </p:tav>
                                      </p:tavLst>
                                    </p:anim>
                                    <p:animEffect transition="in" filter="fade">
                                      <p:cBhvr>
                                        <p:cTn id="2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2910" y="0"/>
            <a:ext cx="7715304" cy="785770"/>
          </a:xfrm>
        </p:spPr>
        <p:txBody>
          <a:bodyPr/>
          <a:lstStyle/>
          <a:p>
            <a:r>
              <a:rPr lang="fr-FR" b="1" dirty="0" smtClean="0">
                <a:ln w="6350">
                  <a:solidFill>
                    <a:srgbClr val="7030A0"/>
                  </a:solidFill>
                </a:ln>
                <a:solidFill>
                  <a:srgbClr val="00B050"/>
                </a:solidFill>
                <a:effectLst>
                  <a:glow rad="228600">
                    <a:schemeClr val="accent3">
                      <a:satMod val="175000"/>
                      <a:alpha val="40000"/>
                    </a:schemeClr>
                  </a:glow>
                  <a:outerShdw blurRad="26000" dist="26000" dir="14500000" algn="tl" rotWithShape="0">
                    <a:srgbClr val="000000">
                      <a:alpha val="40000"/>
                    </a:srgbClr>
                  </a:outerShdw>
                </a:effectLst>
              </a:rPr>
              <a:t>Découpage de zone d’étude</a:t>
            </a:r>
            <a:endParaRPr lang="fr-FR" b="1" dirty="0">
              <a:ln w="6350">
                <a:solidFill>
                  <a:srgbClr val="7030A0"/>
                </a:solidFill>
              </a:ln>
              <a:solidFill>
                <a:srgbClr val="00B050"/>
              </a:solidFill>
              <a:effectLst>
                <a:glow rad="228600">
                  <a:schemeClr val="accent3">
                    <a:satMod val="175000"/>
                    <a:alpha val="40000"/>
                  </a:schemeClr>
                </a:glow>
                <a:outerShdw blurRad="26000" dist="26000" dir="14500000" algn="tl" rotWithShape="0">
                  <a:srgbClr val="000000">
                    <a:alpha val="40000"/>
                  </a:srgbClr>
                </a:outerShdw>
              </a:effectLst>
            </a:endParaRPr>
          </a:p>
        </p:txBody>
      </p:sp>
      <p:sp>
        <p:nvSpPr>
          <p:cNvPr id="3" name="Espace réservé du contenu 2"/>
          <p:cNvSpPr>
            <a:spLocks noGrp="1"/>
          </p:cNvSpPr>
          <p:nvPr>
            <p:ph sz="half" idx="1"/>
          </p:nvPr>
        </p:nvSpPr>
        <p:spPr>
          <a:xfrm>
            <a:off x="0" y="1285836"/>
            <a:ext cx="4143372" cy="5572164"/>
          </a:xfrm>
        </p:spPr>
        <p:txBody>
          <a:bodyPr>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buNone/>
            </a:pPr>
            <a:r>
              <a:rPr lang="fr-FR" sz="2000" b="1" dirty="0">
                <a:ln/>
                <a:solidFill>
                  <a:schemeClr val="accent3"/>
                </a:solidFill>
              </a:rPr>
              <a:t>A partir </a:t>
            </a:r>
            <a:r>
              <a:rPr lang="fr-FR" sz="2000" b="1" dirty="0" smtClean="0">
                <a:ln/>
                <a:solidFill>
                  <a:schemeClr val="accent3"/>
                </a:solidFill>
              </a:rPr>
              <a:t>les sorties sur </a:t>
            </a:r>
            <a:r>
              <a:rPr lang="fr-FR" sz="2000" b="1" dirty="0">
                <a:ln/>
                <a:solidFill>
                  <a:schemeClr val="accent3"/>
                </a:solidFill>
              </a:rPr>
              <a:t>terrain et selon quelques informations de la cellule de réhabilitation et l'état actuel des constructions nous </a:t>
            </a:r>
            <a:r>
              <a:rPr lang="fr-FR" sz="2000" b="1" dirty="0" smtClean="0">
                <a:ln/>
                <a:solidFill>
                  <a:schemeClr val="accent3"/>
                </a:solidFill>
              </a:rPr>
              <a:t>avons proposé </a:t>
            </a:r>
            <a:r>
              <a:rPr lang="fr-FR" sz="2000" b="1" dirty="0">
                <a:ln/>
                <a:solidFill>
                  <a:schemeClr val="accent3"/>
                </a:solidFill>
              </a:rPr>
              <a:t>de deviser la zone d'étude a deux partie sont: une partie pour réhabilitation elle </a:t>
            </a:r>
            <a:r>
              <a:rPr lang="fr-FR" sz="2000" b="1" dirty="0" smtClean="0">
                <a:ln/>
                <a:solidFill>
                  <a:schemeClr val="accent3"/>
                </a:solidFill>
              </a:rPr>
              <a:t>contienne </a:t>
            </a:r>
            <a:r>
              <a:rPr lang="fr-FR" sz="2000" b="1" dirty="0">
                <a:ln/>
                <a:solidFill>
                  <a:schemeClr val="accent3"/>
                </a:solidFill>
              </a:rPr>
              <a:t>Souika haut et une partie de Souika </a:t>
            </a:r>
            <a:r>
              <a:rPr lang="fr-FR" sz="2000" b="1" dirty="0" smtClean="0">
                <a:ln/>
                <a:solidFill>
                  <a:schemeClr val="accent3"/>
                </a:solidFill>
              </a:rPr>
              <a:t>basse </a:t>
            </a:r>
            <a:r>
              <a:rPr lang="fr-FR" sz="2000" b="1" dirty="0">
                <a:ln/>
                <a:solidFill>
                  <a:schemeClr val="accent3"/>
                </a:solidFill>
              </a:rPr>
              <a:t>avec la </a:t>
            </a:r>
            <a:r>
              <a:rPr lang="fr-FR" sz="2000" b="1" dirty="0" smtClean="0">
                <a:ln/>
                <a:solidFill>
                  <a:schemeClr val="accent3"/>
                </a:solidFill>
              </a:rPr>
              <a:t>rue </a:t>
            </a:r>
            <a:r>
              <a:rPr lang="fr-FR" sz="2000" b="1" dirty="0">
                <a:ln/>
                <a:solidFill>
                  <a:schemeClr val="accent3"/>
                </a:solidFill>
              </a:rPr>
              <a:t>mellah Slimane, 2éme partie a </a:t>
            </a:r>
            <a:r>
              <a:rPr lang="fr-FR" sz="2000" b="1" dirty="0" smtClean="0">
                <a:ln/>
                <a:solidFill>
                  <a:schemeClr val="accent3"/>
                </a:solidFill>
              </a:rPr>
              <a:t>démolir qui contienne la </a:t>
            </a:r>
            <a:r>
              <a:rPr lang="fr-FR" sz="2000" b="1" dirty="0">
                <a:ln/>
                <a:solidFill>
                  <a:schemeClr val="accent3"/>
                </a:solidFill>
              </a:rPr>
              <a:t>majorité de Souika </a:t>
            </a:r>
            <a:r>
              <a:rPr lang="fr-FR" sz="2000" b="1" dirty="0" smtClean="0">
                <a:ln/>
                <a:solidFill>
                  <a:schemeClr val="accent3"/>
                </a:solidFill>
              </a:rPr>
              <a:t>basse </a:t>
            </a:r>
            <a:r>
              <a:rPr lang="fr-FR" sz="2000" b="1" dirty="0">
                <a:ln/>
                <a:solidFill>
                  <a:schemeClr val="accent3"/>
                </a:solidFill>
              </a:rPr>
              <a:t>avec une surface de 4 hectare </a:t>
            </a:r>
            <a:r>
              <a:rPr lang="fr-FR" sz="2400" b="1" dirty="0">
                <a:ln/>
                <a:solidFill>
                  <a:schemeClr val="accent3"/>
                </a:solidFill>
              </a:rPr>
              <a:t> </a:t>
            </a:r>
          </a:p>
        </p:txBody>
      </p:sp>
      <p:sp>
        <p:nvSpPr>
          <p:cNvPr id="5" name="Ellipse 4"/>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050" name="Picture 2" descr="C:\Users\user\Desktop\aziz\zonage-Mode.jpg"/>
          <p:cNvPicPr>
            <a:picLocks noGrp="1" noChangeAspect="1" noChangeArrowheads="1"/>
          </p:cNvPicPr>
          <p:nvPr>
            <p:ph sz="half" idx="2"/>
          </p:nvPr>
        </p:nvPicPr>
        <p:blipFill>
          <a:blip r:embed="rId3" cstate="print"/>
          <a:srcRect/>
          <a:stretch>
            <a:fillRect/>
          </a:stretch>
        </p:blipFill>
        <p:spPr bwMode="auto">
          <a:xfrm>
            <a:off x="4572000" y="1000108"/>
            <a:ext cx="4357718" cy="5500726"/>
          </a:xfrm>
          <a:prstGeom prst="rect">
            <a:avLst/>
          </a:prstGeom>
          <a:ln w="228600" cap="sq" cmpd="thickThin">
            <a:solidFill>
              <a:srgbClr val="0070C0"/>
            </a:solidFill>
            <a:prstDash val="solid"/>
            <a:miter lim="800000"/>
          </a:ln>
          <a:effectLst>
            <a:innerShdw blurRad="76200">
              <a:srgbClr val="000000"/>
            </a:innerShdw>
          </a:effectLst>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90">
                                          <p:stCondLst>
                                            <p:cond delay="0"/>
                                          </p:stCondLst>
                                        </p:cTn>
                                        <p:tgtEl>
                                          <p:spTgt spid="2"/>
                                        </p:tgtEl>
                                      </p:cBhvr>
                                    </p:animEffect>
                                    <p:anim calcmode="lin" valueType="num">
                                      <p:cBhvr>
                                        <p:cTn id="8"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13" dur="13">
                                          <p:stCondLst>
                                            <p:cond delay="325"/>
                                          </p:stCondLst>
                                        </p:cTn>
                                        <p:tgtEl>
                                          <p:spTgt spid="2"/>
                                        </p:tgtEl>
                                      </p:cBhvr>
                                      <p:to x="100000" y="60000"/>
                                    </p:animScale>
                                    <p:animScale>
                                      <p:cBhvr>
                                        <p:cTn id="14" dur="83" decel="50000">
                                          <p:stCondLst>
                                            <p:cond delay="338"/>
                                          </p:stCondLst>
                                        </p:cTn>
                                        <p:tgtEl>
                                          <p:spTgt spid="2"/>
                                        </p:tgtEl>
                                      </p:cBhvr>
                                      <p:to x="100000" y="100000"/>
                                    </p:animScale>
                                    <p:animScale>
                                      <p:cBhvr>
                                        <p:cTn id="15" dur="13">
                                          <p:stCondLst>
                                            <p:cond delay="656"/>
                                          </p:stCondLst>
                                        </p:cTn>
                                        <p:tgtEl>
                                          <p:spTgt spid="2"/>
                                        </p:tgtEl>
                                      </p:cBhvr>
                                      <p:to x="100000" y="80000"/>
                                    </p:animScale>
                                    <p:animScale>
                                      <p:cBhvr>
                                        <p:cTn id="16" dur="83" decel="50000">
                                          <p:stCondLst>
                                            <p:cond delay="669"/>
                                          </p:stCondLst>
                                        </p:cTn>
                                        <p:tgtEl>
                                          <p:spTgt spid="2"/>
                                        </p:tgtEl>
                                      </p:cBhvr>
                                      <p:to x="100000" y="100000"/>
                                    </p:animScale>
                                    <p:animScale>
                                      <p:cBhvr>
                                        <p:cTn id="17" dur="13">
                                          <p:stCondLst>
                                            <p:cond delay="821"/>
                                          </p:stCondLst>
                                        </p:cTn>
                                        <p:tgtEl>
                                          <p:spTgt spid="2"/>
                                        </p:tgtEl>
                                      </p:cBhvr>
                                      <p:to x="100000" y="90000"/>
                                    </p:animScale>
                                    <p:animScale>
                                      <p:cBhvr>
                                        <p:cTn id="18" dur="83" decel="50000">
                                          <p:stCondLst>
                                            <p:cond delay="834"/>
                                          </p:stCondLst>
                                        </p:cTn>
                                        <p:tgtEl>
                                          <p:spTgt spid="2"/>
                                        </p:tgtEl>
                                      </p:cBhvr>
                                      <p:to x="100000" y="100000"/>
                                    </p:animScale>
                                    <p:animScale>
                                      <p:cBhvr>
                                        <p:cTn id="19" dur="13">
                                          <p:stCondLst>
                                            <p:cond delay="904"/>
                                          </p:stCondLst>
                                        </p:cTn>
                                        <p:tgtEl>
                                          <p:spTgt spid="2"/>
                                        </p:tgtEl>
                                      </p:cBhvr>
                                      <p:to x="100000" y="95000"/>
                                    </p:animScale>
                                    <p:animScale>
                                      <p:cBhvr>
                                        <p:cTn id="20" dur="83" decel="50000">
                                          <p:stCondLst>
                                            <p:cond delay="917"/>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5" presetClass="entr" presetSubtype="0" fill="hold" nodeType="clickEffect">
                                  <p:stCondLst>
                                    <p:cond delay="0"/>
                                  </p:stCondLst>
                                  <p:childTnLst>
                                    <p:set>
                                      <p:cBhvr>
                                        <p:cTn id="24" dur="1" fill="hold">
                                          <p:stCondLst>
                                            <p:cond delay="0"/>
                                          </p:stCondLst>
                                        </p:cTn>
                                        <p:tgtEl>
                                          <p:spTgt spid="2050"/>
                                        </p:tgtEl>
                                        <p:attrNameLst>
                                          <p:attrName>style.visibility</p:attrName>
                                        </p:attrNameLst>
                                      </p:cBhvr>
                                      <p:to>
                                        <p:strVal val="visible"/>
                                      </p:to>
                                    </p:set>
                                    <p:animEffect transition="in" filter="fade">
                                      <p:cBhvr>
                                        <p:cTn id="25" dur="2000"/>
                                        <p:tgtEl>
                                          <p:spTgt spid="2050"/>
                                        </p:tgtEl>
                                      </p:cBhvr>
                                    </p:animEffect>
                                    <p:anim calcmode="lin" valueType="num">
                                      <p:cBhvr>
                                        <p:cTn id="26" dur="2000" fill="hold"/>
                                        <p:tgtEl>
                                          <p:spTgt spid="2050"/>
                                        </p:tgtEl>
                                        <p:attrNameLst>
                                          <p:attrName>style.rotation</p:attrName>
                                        </p:attrNameLst>
                                      </p:cBhvr>
                                      <p:tavLst>
                                        <p:tav tm="0">
                                          <p:val>
                                            <p:fltVal val="720"/>
                                          </p:val>
                                        </p:tav>
                                        <p:tav tm="100000">
                                          <p:val>
                                            <p:fltVal val="0"/>
                                          </p:val>
                                        </p:tav>
                                      </p:tavLst>
                                    </p:anim>
                                    <p:anim calcmode="lin" valueType="num">
                                      <p:cBhvr>
                                        <p:cTn id="27" dur="2000" fill="hold"/>
                                        <p:tgtEl>
                                          <p:spTgt spid="2050"/>
                                        </p:tgtEl>
                                        <p:attrNameLst>
                                          <p:attrName>ppt_h</p:attrName>
                                        </p:attrNameLst>
                                      </p:cBhvr>
                                      <p:tavLst>
                                        <p:tav tm="0">
                                          <p:val>
                                            <p:fltVal val="0"/>
                                          </p:val>
                                        </p:tav>
                                        <p:tav tm="100000">
                                          <p:val>
                                            <p:strVal val="#ppt_h"/>
                                          </p:val>
                                        </p:tav>
                                      </p:tavLst>
                                    </p:anim>
                                    <p:anim calcmode="lin" valueType="num">
                                      <p:cBhvr>
                                        <p:cTn id="28" dur="2000" fill="hold"/>
                                        <p:tgtEl>
                                          <p:spTgt spid="2050"/>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grpId="0"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2000"/>
                                        <p:tgtEl>
                                          <p:spTgt spid="3">
                                            <p:txEl>
                                              <p:pRg st="0" end="0"/>
                                            </p:txEl>
                                          </p:spTgt>
                                        </p:tgtEl>
                                      </p:cBhvr>
                                    </p:animEffect>
                                    <p:anim calcmode="lin" valueType="num">
                                      <p:cBhvr>
                                        <p:cTn id="34"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35"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36"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atelier1\Sans titre4.bmp"/>
          <p:cNvPicPr>
            <a:picLocks noChangeAspect="1" noChangeArrowheads="1"/>
          </p:cNvPicPr>
          <p:nvPr/>
        </p:nvPicPr>
        <p:blipFill>
          <a:blip r:embed="rId2"/>
          <a:srcRect/>
          <a:stretch>
            <a:fillRect/>
          </a:stretch>
        </p:blipFill>
        <p:spPr bwMode="auto">
          <a:xfrm>
            <a:off x="238888" y="142852"/>
            <a:ext cx="8762268" cy="6500858"/>
          </a:xfrm>
          <a:prstGeom prst="rect">
            <a:avLst/>
          </a:prstGeom>
          <a:ln w="228600" cap="sq" cmpd="thickThin">
            <a:solidFill>
              <a:srgbClr val="FFC000"/>
            </a:solidFill>
            <a:prstDash val="solid"/>
            <a:miter lim="800000"/>
          </a:ln>
          <a:effectLst>
            <a:innerShdw blurRad="76200">
              <a:srgbClr val="000000"/>
            </a:innerShdw>
          </a:effectLst>
        </p:spPr>
      </p:pic>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user\Desktop\aziz\kjg.png"/>
          <p:cNvPicPr>
            <a:picLocks noGrp="1" noChangeAspect="1" noChangeArrowheads="1"/>
          </p:cNvPicPr>
          <p:nvPr>
            <p:ph idx="1"/>
          </p:nvPr>
        </p:nvPicPr>
        <p:blipFill>
          <a:blip r:embed="rId2"/>
          <a:stretch>
            <a:fillRect/>
          </a:stretch>
        </p:blipFill>
        <p:spPr bwMode="auto">
          <a:xfrm>
            <a:off x="2743200" y="2285992"/>
            <a:ext cx="3657600" cy="4572007"/>
          </a:xfrm>
          <a:prstGeom prst="snip2DiagRect">
            <a:avLst/>
          </a:prstGeom>
          <a:solidFill>
            <a:srgbClr val="FFFFFF">
              <a:shade val="85000"/>
            </a:srgbClr>
          </a:solidFill>
          <a:ln w="88900" cap="sq">
            <a:solidFill>
              <a:srgbClr val="FF0000"/>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6" name="Ellipse 15"/>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48" name="Picture 4" descr="C:\Users\user\Desktop\aziz\photo\Sans t.png"/>
          <p:cNvPicPr>
            <a:picLocks noChangeAspect="1" noChangeArrowheads="1"/>
          </p:cNvPicPr>
          <p:nvPr/>
        </p:nvPicPr>
        <p:blipFill>
          <a:blip r:embed="rId3"/>
          <a:srcRect/>
          <a:stretch>
            <a:fillRect/>
          </a:stretch>
        </p:blipFill>
        <p:spPr bwMode="auto">
          <a:xfrm>
            <a:off x="69938" y="-3064"/>
            <a:ext cx="3216178" cy="6861064"/>
          </a:xfrm>
          <a:prstGeom prst="rect">
            <a:avLst/>
          </a:prstGeom>
          <a:solidFill>
            <a:srgbClr val="FFFFFF">
              <a:shade val="85000"/>
            </a:srgbClr>
          </a:solidFill>
          <a:ln w="190500" cap="rnd">
            <a:solidFill>
              <a:schemeClr val="accent4">
                <a:lumMod val="60000"/>
                <a:lumOff val="40000"/>
              </a:schemeClr>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Titre 1"/>
          <p:cNvSpPr>
            <a:spLocks noGrp="1"/>
          </p:cNvSpPr>
          <p:nvPr>
            <p:ph type="title"/>
          </p:nvPr>
        </p:nvSpPr>
        <p:spPr>
          <a:xfrm>
            <a:off x="3143240" y="0"/>
            <a:ext cx="6000760" cy="1071522"/>
          </a:xfrm>
        </p:spPr>
        <p:txBody>
          <a:bodyPr>
            <a:noAutofit/>
          </a:bodyPr>
          <a:lstStyle/>
          <a:p>
            <a:r>
              <a:rPr lang="fr-FR" sz="4000" b="1" dirty="0" smtClean="0"/>
              <a:t>Opération de réhabilitation</a:t>
            </a:r>
            <a:endParaRPr lang="fr-FR" sz="4000" b="1" dirty="0"/>
          </a:p>
        </p:txBody>
      </p:sp>
      <p:pic>
        <p:nvPicPr>
          <p:cNvPr id="6149" name="Picture 5" descr="C:\Users\user\Desktop\aziz\photo\photo souika\Photo074.jpg"/>
          <p:cNvPicPr>
            <a:picLocks noChangeAspect="1" noChangeArrowheads="1"/>
          </p:cNvPicPr>
          <p:nvPr/>
        </p:nvPicPr>
        <p:blipFill>
          <a:blip r:embed="rId4" cstate="print"/>
          <a:srcRect/>
          <a:stretch>
            <a:fillRect/>
          </a:stretch>
        </p:blipFill>
        <p:spPr bwMode="auto">
          <a:xfrm>
            <a:off x="3143240" y="1142984"/>
            <a:ext cx="3286148" cy="1916920"/>
          </a:xfrm>
          <a:prstGeom prst="snip2DiagRect">
            <a:avLst/>
          </a:prstGeom>
          <a:solidFill>
            <a:srgbClr val="FFFFFF">
              <a:shade val="85000"/>
            </a:srgbClr>
          </a:solidFill>
          <a:ln w="88900" cap="sq">
            <a:solidFill>
              <a:schemeClr val="tx2">
                <a:lumMod val="5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Picture 2" descr="F:\IMMEUBLE 54\RJ 30.12.08\AP AMF 30.12.08 368.jpg"/>
          <p:cNvPicPr>
            <a:picLocks noChangeAspect="1" noChangeArrowheads="1"/>
          </p:cNvPicPr>
          <p:nvPr/>
        </p:nvPicPr>
        <p:blipFill>
          <a:blip r:embed="rId5" cstate="print"/>
          <a:srcRect/>
          <a:stretch>
            <a:fillRect/>
          </a:stretch>
        </p:blipFill>
        <p:spPr bwMode="auto">
          <a:xfrm>
            <a:off x="6500826" y="1285860"/>
            <a:ext cx="2563078" cy="2286016"/>
          </a:xfrm>
          <a:prstGeom prst="rect">
            <a:avLst/>
          </a:prstGeom>
          <a:ln w="127000" cap="sq">
            <a:solidFill>
              <a:srgbClr val="7030A0"/>
            </a:solidFill>
            <a:miter lim="800000"/>
          </a:ln>
          <a:effectLst>
            <a:outerShdw blurRad="57150" dist="50800" dir="2700000" algn="tl" rotWithShape="0">
              <a:srgbClr val="000000">
                <a:alpha val="40000"/>
              </a:srgbClr>
            </a:outerShdw>
          </a:effectLst>
        </p:spPr>
      </p:pic>
      <p:sp>
        <p:nvSpPr>
          <p:cNvPr id="17" name="Flèche vers le bas 16"/>
          <p:cNvSpPr/>
          <p:nvPr/>
        </p:nvSpPr>
        <p:spPr>
          <a:xfrm>
            <a:off x="4714876" y="3000372"/>
            <a:ext cx="142876" cy="4286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Flèche en arc 17"/>
          <p:cNvSpPr/>
          <p:nvPr/>
        </p:nvSpPr>
        <p:spPr>
          <a:xfrm rot="1006769">
            <a:off x="2419729" y="2952181"/>
            <a:ext cx="2402604" cy="1775823"/>
          </a:xfrm>
          <a:prstGeom prst="circularArrow">
            <a:avLst>
              <a:gd name="adj1" fmla="val 5190"/>
              <a:gd name="adj2" fmla="val 1265411"/>
              <a:gd name="adj3" fmla="val 61946"/>
              <a:gd name="adj4" fmla="val 13117005"/>
              <a:gd name="adj5" fmla="val 77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0" name="Flèche en arc 19"/>
          <p:cNvSpPr/>
          <p:nvPr/>
        </p:nvSpPr>
        <p:spPr>
          <a:xfrm flipH="1" flipV="1">
            <a:off x="5286380" y="1928802"/>
            <a:ext cx="1643074" cy="2357454"/>
          </a:xfrm>
          <a:prstGeom prst="circularArrow">
            <a:avLst>
              <a:gd name="adj1" fmla="val 5852"/>
              <a:gd name="adj2" fmla="val 908923"/>
              <a:gd name="adj3" fmla="val 19656849"/>
              <a:gd name="adj4" fmla="val 15511426"/>
              <a:gd name="adj5" fmla="val 81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5" name="Ellipse 14"/>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Ellipse 20"/>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50" name="Picture 6" descr="C:\Users\user\Desktop\aziz\photo\photo souika\Photo083.jpg"/>
          <p:cNvPicPr>
            <a:picLocks noChangeAspect="1" noChangeArrowheads="1"/>
          </p:cNvPicPr>
          <p:nvPr/>
        </p:nvPicPr>
        <p:blipFill>
          <a:blip r:embed="rId6"/>
          <a:srcRect/>
          <a:stretch>
            <a:fillRect/>
          </a:stretch>
        </p:blipFill>
        <p:spPr bwMode="auto">
          <a:xfrm>
            <a:off x="6417228" y="3571876"/>
            <a:ext cx="2726772" cy="3286124"/>
          </a:xfrm>
          <a:prstGeom prst="rect">
            <a:avLst/>
          </a:prstGeom>
          <a:ln w="190500" cap="sq">
            <a:solidFill>
              <a:srgbClr val="0070C0"/>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146" name="Picture 2" descr="C:\Users\user\Desktop\aziz\photo\photo souika\Photo087.jpg"/>
          <p:cNvPicPr>
            <a:picLocks noChangeAspect="1" noChangeArrowheads="1"/>
          </p:cNvPicPr>
          <p:nvPr/>
        </p:nvPicPr>
        <p:blipFill>
          <a:blip r:embed="rId7" cstate="print"/>
          <a:srcRect/>
          <a:stretch>
            <a:fillRect/>
          </a:stretch>
        </p:blipFill>
        <p:spPr bwMode="auto">
          <a:xfrm>
            <a:off x="0" y="3429000"/>
            <a:ext cx="3214678" cy="3429000"/>
          </a:xfrm>
          <a:prstGeom prst="rect">
            <a:avLst/>
          </a:prstGeom>
          <a:solidFill>
            <a:srgbClr val="FFFFFF">
              <a:shade val="85000"/>
            </a:srgbClr>
          </a:solidFill>
          <a:ln w="88900" cap="sq">
            <a:solidFill>
              <a:schemeClr val="accent3">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Virage 13"/>
          <p:cNvSpPr/>
          <p:nvPr/>
        </p:nvSpPr>
        <p:spPr>
          <a:xfrm rot="10800000">
            <a:off x="4500562" y="3500438"/>
            <a:ext cx="2000264" cy="1071570"/>
          </a:xfrm>
          <a:prstGeom prst="bentArrow">
            <a:avLst>
              <a:gd name="adj1" fmla="val 6811"/>
              <a:gd name="adj2" fmla="val 14926"/>
              <a:gd name="adj3" fmla="val 12548"/>
              <a:gd name="adj4" fmla="val 6870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7" name="Flèche droite à entaille 6"/>
          <p:cNvSpPr/>
          <p:nvPr/>
        </p:nvSpPr>
        <p:spPr>
          <a:xfrm>
            <a:off x="2857488" y="4429132"/>
            <a:ext cx="1500198" cy="214314"/>
          </a:xfrm>
          <a:prstGeom prst="notchedRightArrow">
            <a:avLst>
              <a:gd name="adj1" fmla="val 63618"/>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anim calcmode="lin" valueType="num">
                                      <p:cBhvr>
                                        <p:cTn id="16" dur="2000" fill="hold"/>
                                        <p:tgtEl>
                                          <p:spTgt spid="5"/>
                                        </p:tgtEl>
                                        <p:attrNameLst>
                                          <p:attrName>style.rotation</p:attrName>
                                        </p:attrNameLst>
                                      </p:cBhvr>
                                      <p:tavLst>
                                        <p:tav tm="0">
                                          <p:val>
                                            <p:fltVal val="720"/>
                                          </p:val>
                                        </p:tav>
                                        <p:tav tm="100000">
                                          <p:val>
                                            <p:fltVal val="0"/>
                                          </p:val>
                                        </p:tav>
                                      </p:tavLst>
                                    </p:anim>
                                    <p:anim calcmode="lin" valueType="num">
                                      <p:cBhvr>
                                        <p:cTn id="17" dur="2000" fill="hold"/>
                                        <p:tgtEl>
                                          <p:spTgt spid="5"/>
                                        </p:tgtEl>
                                        <p:attrNameLst>
                                          <p:attrName>ppt_h</p:attrName>
                                        </p:attrNameLst>
                                      </p:cBhvr>
                                      <p:tavLst>
                                        <p:tav tm="0">
                                          <p:val>
                                            <p:fltVal val="0"/>
                                          </p:val>
                                        </p:tav>
                                        <p:tav tm="100000">
                                          <p:val>
                                            <p:strVal val="#ppt_h"/>
                                          </p:val>
                                        </p:tav>
                                      </p:tavLst>
                                    </p:anim>
                                    <p:anim calcmode="lin" valueType="num">
                                      <p:cBhvr>
                                        <p:cTn id="18"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6146"/>
                                        </p:tgtEl>
                                        <p:attrNameLst>
                                          <p:attrName>style.visibility</p:attrName>
                                        </p:attrNameLst>
                                      </p:cBhvr>
                                      <p:to>
                                        <p:strVal val="visible"/>
                                      </p:to>
                                    </p:set>
                                    <p:anim calcmode="lin" valueType="num">
                                      <p:cBhvr>
                                        <p:cTn id="23" dur="1000" fill="hold"/>
                                        <p:tgtEl>
                                          <p:spTgt spid="6146"/>
                                        </p:tgtEl>
                                        <p:attrNameLst>
                                          <p:attrName>ppt_w</p:attrName>
                                        </p:attrNameLst>
                                      </p:cBhvr>
                                      <p:tavLst>
                                        <p:tav tm="0">
                                          <p:val>
                                            <p:fltVal val="0"/>
                                          </p:val>
                                        </p:tav>
                                        <p:tav tm="100000">
                                          <p:val>
                                            <p:strVal val="#ppt_w"/>
                                          </p:val>
                                        </p:tav>
                                      </p:tavLst>
                                    </p:anim>
                                    <p:anim calcmode="lin" valueType="num">
                                      <p:cBhvr>
                                        <p:cTn id="24" dur="1000" fill="hold"/>
                                        <p:tgtEl>
                                          <p:spTgt spid="6146"/>
                                        </p:tgtEl>
                                        <p:attrNameLst>
                                          <p:attrName>ppt_h</p:attrName>
                                        </p:attrNameLst>
                                      </p:cBhvr>
                                      <p:tavLst>
                                        <p:tav tm="0">
                                          <p:val>
                                            <p:fltVal val="0"/>
                                          </p:val>
                                        </p:tav>
                                        <p:tav tm="100000">
                                          <p:val>
                                            <p:strVal val="#ppt_h"/>
                                          </p:val>
                                        </p:tav>
                                      </p:tavLst>
                                    </p:anim>
                                    <p:anim calcmode="lin" valueType="num">
                                      <p:cBhvr>
                                        <p:cTn id="25" dur="1000" fill="hold"/>
                                        <p:tgtEl>
                                          <p:spTgt spid="6146"/>
                                        </p:tgtEl>
                                        <p:attrNameLst>
                                          <p:attrName>style.rotation</p:attrName>
                                        </p:attrNameLst>
                                      </p:cBhvr>
                                      <p:tavLst>
                                        <p:tav tm="0">
                                          <p:val>
                                            <p:fltVal val="90"/>
                                          </p:val>
                                        </p:tav>
                                        <p:tav tm="100000">
                                          <p:val>
                                            <p:fltVal val="0"/>
                                          </p:val>
                                        </p:tav>
                                      </p:tavLst>
                                    </p:anim>
                                    <p:animEffect transition="in" filter="fade">
                                      <p:cBhvr>
                                        <p:cTn id="26" dur="1000"/>
                                        <p:tgtEl>
                                          <p:spTgt spid="6146"/>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35" presetClass="entr" presetSubtype="0" fill="hold" nodeType="clickEffect">
                                  <p:stCondLst>
                                    <p:cond delay="0"/>
                                  </p:stCondLst>
                                  <p:childTnLst>
                                    <p:set>
                                      <p:cBhvr>
                                        <p:cTn id="42" dur="1" fill="hold">
                                          <p:stCondLst>
                                            <p:cond delay="0"/>
                                          </p:stCondLst>
                                        </p:cTn>
                                        <p:tgtEl>
                                          <p:spTgt spid="6148"/>
                                        </p:tgtEl>
                                        <p:attrNameLst>
                                          <p:attrName>style.visibility</p:attrName>
                                        </p:attrNameLst>
                                      </p:cBhvr>
                                      <p:to>
                                        <p:strVal val="visible"/>
                                      </p:to>
                                    </p:set>
                                    <p:animEffect transition="in" filter="fade">
                                      <p:cBhvr>
                                        <p:cTn id="43" dur="2000"/>
                                        <p:tgtEl>
                                          <p:spTgt spid="6148"/>
                                        </p:tgtEl>
                                      </p:cBhvr>
                                    </p:animEffect>
                                    <p:anim calcmode="lin" valueType="num">
                                      <p:cBhvr>
                                        <p:cTn id="44" dur="2000" fill="hold"/>
                                        <p:tgtEl>
                                          <p:spTgt spid="6148"/>
                                        </p:tgtEl>
                                        <p:attrNameLst>
                                          <p:attrName>style.rotation</p:attrName>
                                        </p:attrNameLst>
                                      </p:cBhvr>
                                      <p:tavLst>
                                        <p:tav tm="0">
                                          <p:val>
                                            <p:fltVal val="720"/>
                                          </p:val>
                                        </p:tav>
                                        <p:tav tm="100000">
                                          <p:val>
                                            <p:fltVal val="0"/>
                                          </p:val>
                                        </p:tav>
                                      </p:tavLst>
                                    </p:anim>
                                    <p:anim calcmode="lin" valueType="num">
                                      <p:cBhvr>
                                        <p:cTn id="45" dur="2000" fill="hold"/>
                                        <p:tgtEl>
                                          <p:spTgt spid="6148"/>
                                        </p:tgtEl>
                                        <p:attrNameLst>
                                          <p:attrName>ppt_h</p:attrName>
                                        </p:attrNameLst>
                                      </p:cBhvr>
                                      <p:tavLst>
                                        <p:tav tm="0">
                                          <p:val>
                                            <p:fltVal val="0"/>
                                          </p:val>
                                        </p:tav>
                                        <p:tav tm="100000">
                                          <p:val>
                                            <p:strVal val="#ppt_h"/>
                                          </p:val>
                                        </p:tav>
                                      </p:tavLst>
                                    </p:anim>
                                    <p:anim calcmode="lin" valueType="num">
                                      <p:cBhvr>
                                        <p:cTn id="46" dur="2000" fill="hold"/>
                                        <p:tgtEl>
                                          <p:spTgt spid="6148"/>
                                        </p:tgtEl>
                                        <p:attrNameLst>
                                          <p:attrName>ppt_w</p:attrName>
                                        </p:attrNameLst>
                                      </p:cBhvr>
                                      <p:tavLst>
                                        <p:tav tm="0">
                                          <p:val>
                                            <p:fltVal val="0"/>
                                          </p:val>
                                        </p:tav>
                                        <p:tav tm="100000">
                                          <p:val>
                                            <p:strVal val="#ppt_w"/>
                                          </p:val>
                                        </p:tav>
                                      </p:tavLst>
                                    </p:anim>
                                  </p:childTnLst>
                                </p:cTn>
                              </p:par>
                            </p:childTnLst>
                          </p:cTn>
                        </p:par>
                      </p:childTnLst>
                    </p:cTn>
                  </p:par>
                  <p:par>
                    <p:cTn id="47" fill="hold">
                      <p:stCondLst>
                        <p:cond delay="indefinite"/>
                      </p:stCondLst>
                      <p:childTnLst>
                        <p:par>
                          <p:cTn id="48" fill="hold">
                            <p:stCondLst>
                              <p:cond delay="0"/>
                            </p:stCondLst>
                            <p:childTnLst>
                              <p:par>
                                <p:cTn id="49" presetID="19" presetClass="entr" presetSubtype="1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0" fill="hold"/>
                                        <p:tgtEl>
                                          <p:spTgt spid="18"/>
                                        </p:tgtEl>
                                        <p:attrNameLst>
                                          <p:attrName>ppt_w</p:attrName>
                                        </p:attrNameLst>
                                      </p:cBhvr>
                                      <p:tavLst>
                                        <p:tav tm="0" fmla="#ppt_w*sin(2.5*pi*$)">
                                          <p:val>
                                            <p:fltVal val="0"/>
                                          </p:val>
                                        </p:tav>
                                        <p:tav tm="100000">
                                          <p:val>
                                            <p:fltVal val="1"/>
                                          </p:val>
                                        </p:tav>
                                      </p:tavLst>
                                    </p:anim>
                                    <p:anim calcmode="lin" valueType="num">
                                      <p:cBhvr>
                                        <p:cTn id="52" dur="50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35" presetClass="entr" presetSubtype="0" fill="hold" nodeType="clickEffect">
                                  <p:stCondLst>
                                    <p:cond delay="0"/>
                                  </p:stCondLst>
                                  <p:childTnLst>
                                    <p:set>
                                      <p:cBhvr>
                                        <p:cTn id="56" dur="1" fill="hold">
                                          <p:stCondLst>
                                            <p:cond delay="0"/>
                                          </p:stCondLst>
                                        </p:cTn>
                                        <p:tgtEl>
                                          <p:spTgt spid="6149"/>
                                        </p:tgtEl>
                                        <p:attrNameLst>
                                          <p:attrName>style.visibility</p:attrName>
                                        </p:attrNameLst>
                                      </p:cBhvr>
                                      <p:to>
                                        <p:strVal val="visible"/>
                                      </p:to>
                                    </p:set>
                                    <p:animEffect transition="in" filter="fade">
                                      <p:cBhvr>
                                        <p:cTn id="57" dur="2000"/>
                                        <p:tgtEl>
                                          <p:spTgt spid="6149"/>
                                        </p:tgtEl>
                                      </p:cBhvr>
                                    </p:animEffect>
                                    <p:anim calcmode="lin" valueType="num">
                                      <p:cBhvr>
                                        <p:cTn id="58" dur="2000" fill="hold"/>
                                        <p:tgtEl>
                                          <p:spTgt spid="6149"/>
                                        </p:tgtEl>
                                        <p:attrNameLst>
                                          <p:attrName>style.rotation</p:attrName>
                                        </p:attrNameLst>
                                      </p:cBhvr>
                                      <p:tavLst>
                                        <p:tav tm="0">
                                          <p:val>
                                            <p:fltVal val="720"/>
                                          </p:val>
                                        </p:tav>
                                        <p:tav tm="100000">
                                          <p:val>
                                            <p:fltVal val="0"/>
                                          </p:val>
                                        </p:tav>
                                      </p:tavLst>
                                    </p:anim>
                                    <p:anim calcmode="lin" valueType="num">
                                      <p:cBhvr>
                                        <p:cTn id="59" dur="2000" fill="hold"/>
                                        <p:tgtEl>
                                          <p:spTgt spid="6149"/>
                                        </p:tgtEl>
                                        <p:attrNameLst>
                                          <p:attrName>ppt_h</p:attrName>
                                        </p:attrNameLst>
                                      </p:cBhvr>
                                      <p:tavLst>
                                        <p:tav tm="0">
                                          <p:val>
                                            <p:fltVal val="0"/>
                                          </p:val>
                                        </p:tav>
                                        <p:tav tm="100000">
                                          <p:val>
                                            <p:strVal val="#ppt_h"/>
                                          </p:val>
                                        </p:tav>
                                      </p:tavLst>
                                    </p:anim>
                                    <p:anim calcmode="lin" valueType="num">
                                      <p:cBhvr>
                                        <p:cTn id="60" dur="2000" fill="hold"/>
                                        <p:tgtEl>
                                          <p:spTgt spid="6149"/>
                                        </p:tgtEl>
                                        <p:attrNameLst>
                                          <p:attrName>ppt_w</p:attrName>
                                        </p:attrNameLst>
                                      </p:cBhvr>
                                      <p:tavLst>
                                        <p:tav tm="0">
                                          <p:val>
                                            <p:fltVal val="0"/>
                                          </p:val>
                                        </p:tav>
                                        <p:tav tm="100000">
                                          <p:val>
                                            <p:strVal val="#ppt_w"/>
                                          </p:val>
                                        </p:tav>
                                      </p:tavLst>
                                    </p:anim>
                                  </p:childTnLst>
                                </p:cTn>
                              </p:par>
                            </p:childTnLst>
                          </p:cTn>
                        </p:par>
                      </p:childTnLst>
                    </p:cTn>
                  </p:par>
                  <p:par>
                    <p:cTn id="61" fill="hold">
                      <p:stCondLst>
                        <p:cond delay="indefinite"/>
                      </p:stCondLst>
                      <p:childTnLst>
                        <p:par>
                          <p:cTn id="62" fill="hold">
                            <p:stCondLst>
                              <p:cond delay="0"/>
                            </p:stCondLst>
                            <p:childTnLst>
                              <p:par>
                                <p:cTn id="63" presetID="34"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anim from="(-#ppt_w/2)" to="(#ppt_x)" calcmode="lin" valueType="num">
                                      <p:cBhvr>
                                        <p:cTn id="65" dur="600" fill="hold">
                                          <p:stCondLst>
                                            <p:cond delay="0"/>
                                          </p:stCondLst>
                                        </p:cTn>
                                        <p:tgtEl>
                                          <p:spTgt spid="17"/>
                                        </p:tgtEl>
                                        <p:attrNameLst>
                                          <p:attrName>ppt_x</p:attrName>
                                        </p:attrNameLst>
                                      </p:cBhvr>
                                    </p:anim>
                                    <p:anim from="0" to="-1.0" calcmode="lin" valueType="num">
                                      <p:cBhvr>
                                        <p:cTn id="66" dur="200" decel="50000" autoRev="1" fill="hold">
                                          <p:stCondLst>
                                            <p:cond delay="600"/>
                                          </p:stCondLst>
                                        </p:cTn>
                                        <p:tgtEl>
                                          <p:spTgt spid="17"/>
                                        </p:tgtEl>
                                        <p:attrNameLst>
                                          <p:attrName>xshear</p:attrName>
                                        </p:attrNameLst>
                                      </p:cBhvr>
                                    </p:anim>
                                    <p:animScale>
                                      <p:cBhvr>
                                        <p:cTn id="67" dur="200" decel="100000" autoRev="1" fill="hold">
                                          <p:stCondLst>
                                            <p:cond delay="600"/>
                                          </p:stCondLst>
                                        </p:cTn>
                                        <p:tgtEl>
                                          <p:spTgt spid="17"/>
                                        </p:tgtEl>
                                      </p:cBhvr>
                                      <p:from x="100000" y="100000"/>
                                      <p:to x="80000" y="100000"/>
                                    </p:animScale>
                                    <p:anim by="(#ppt_h/3+#ppt_w*0.1)" calcmode="lin" valueType="num">
                                      <p:cBhvr additive="sum">
                                        <p:cTn id="68" dur="200" decel="100000" autoRev="1" fill="hold">
                                          <p:stCondLst>
                                            <p:cond delay="600"/>
                                          </p:stCondLst>
                                        </p:cTn>
                                        <p:tgtEl>
                                          <p:spTgt spid="17"/>
                                        </p:tgtEl>
                                        <p:attrNameLst>
                                          <p:attrName>ppt_x</p:attrName>
                                        </p:attrNameLst>
                                      </p:cBhvr>
                                    </p:anim>
                                  </p:childTnLst>
                                </p:cTn>
                              </p:par>
                            </p:childTnLst>
                          </p:cTn>
                        </p:par>
                      </p:childTnLst>
                    </p:cTn>
                  </p:par>
                  <p:par>
                    <p:cTn id="69" fill="hold">
                      <p:stCondLst>
                        <p:cond delay="indefinite"/>
                      </p:stCondLst>
                      <p:childTnLst>
                        <p:par>
                          <p:cTn id="70" fill="hold">
                            <p:stCondLst>
                              <p:cond delay="0"/>
                            </p:stCondLst>
                            <p:childTnLst>
                              <p:par>
                                <p:cTn id="71" presetID="18" presetClass="entr" presetSubtype="12" fill="hold" nodeType="click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strips(downLeft)">
                                      <p:cBhvr>
                                        <p:cTn id="73" dur="500"/>
                                        <p:tgtEl>
                                          <p:spTgt spid="9"/>
                                        </p:tgtEl>
                                      </p:cBhvr>
                                    </p:animEffect>
                                  </p:childTnLst>
                                </p:cTn>
                              </p:par>
                            </p:childTnLst>
                          </p:cTn>
                        </p:par>
                      </p:childTnLst>
                    </p:cTn>
                  </p:par>
                  <p:par>
                    <p:cTn id="74" fill="hold">
                      <p:stCondLst>
                        <p:cond delay="indefinite"/>
                      </p:stCondLst>
                      <p:childTnLst>
                        <p:par>
                          <p:cTn id="75" fill="hold">
                            <p:stCondLst>
                              <p:cond delay="0"/>
                            </p:stCondLst>
                            <p:childTnLst>
                              <p:par>
                                <p:cTn id="76" presetID="39" presetClass="entr" presetSubtype="0" accel="100000"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 calcmode="lin" valueType="num">
                                      <p:cBhvr>
                                        <p:cTn id="78" dur="500" fill="hold"/>
                                        <p:tgtEl>
                                          <p:spTgt spid="20"/>
                                        </p:tgtEl>
                                        <p:attrNameLst>
                                          <p:attrName>ppt_h</p:attrName>
                                        </p:attrNameLst>
                                      </p:cBhvr>
                                      <p:tavLst>
                                        <p:tav tm="0">
                                          <p:val>
                                            <p:strVal val="#ppt_h/20"/>
                                          </p:val>
                                        </p:tav>
                                        <p:tav tm="50000">
                                          <p:val>
                                            <p:strVal val="#ppt_h/20"/>
                                          </p:val>
                                        </p:tav>
                                        <p:tav tm="100000">
                                          <p:val>
                                            <p:strVal val="#ppt_h"/>
                                          </p:val>
                                        </p:tav>
                                      </p:tavLst>
                                    </p:anim>
                                    <p:anim calcmode="lin" valueType="num">
                                      <p:cBhvr>
                                        <p:cTn id="79" dur="500" fill="hold"/>
                                        <p:tgtEl>
                                          <p:spTgt spid="20"/>
                                        </p:tgtEl>
                                        <p:attrNameLst>
                                          <p:attrName>ppt_w</p:attrName>
                                        </p:attrNameLst>
                                      </p:cBhvr>
                                      <p:tavLst>
                                        <p:tav tm="0">
                                          <p:val>
                                            <p:strVal val="#ppt_w+.3"/>
                                          </p:val>
                                        </p:tav>
                                        <p:tav tm="50000">
                                          <p:val>
                                            <p:strVal val="#ppt_w+.3"/>
                                          </p:val>
                                        </p:tav>
                                        <p:tav tm="100000">
                                          <p:val>
                                            <p:strVal val="#ppt_w"/>
                                          </p:val>
                                        </p:tav>
                                      </p:tavLst>
                                    </p:anim>
                                    <p:anim calcmode="lin" valueType="num">
                                      <p:cBhvr>
                                        <p:cTn id="80" dur="500" fill="hold"/>
                                        <p:tgtEl>
                                          <p:spTgt spid="20"/>
                                        </p:tgtEl>
                                        <p:attrNameLst>
                                          <p:attrName>ppt_x</p:attrName>
                                        </p:attrNameLst>
                                      </p:cBhvr>
                                      <p:tavLst>
                                        <p:tav tm="0">
                                          <p:val>
                                            <p:strVal val="#ppt_x-.3"/>
                                          </p:val>
                                        </p:tav>
                                        <p:tav tm="50000">
                                          <p:val>
                                            <p:strVal val="#ppt_x"/>
                                          </p:val>
                                        </p:tav>
                                        <p:tav tm="100000">
                                          <p:val>
                                            <p:strVal val="#ppt_x"/>
                                          </p:val>
                                        </p:tav>
                                      </p:tavLst>
                                    </p:anim>
                                    <p:anim calcmode="lin" valueType="num">
                                      <p:cBhvr>
                                        <p:cTn id="81"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grpId="0" nodeType="click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additive="base">
                                        <p:cTn id="86" dur="500" fill="hold"/>
                                        <p:tgtEl>
                                          <p:spTgt spid="14"/>
                                        </p:tgtEl>
                                        <p:attrNameLst>
                                          <p:attrName>ppt_x</p:attrName>
                                        </p:attrNameLst>
                                      </p:cBhvr>
                                      <p:tavLst>
                                        <p:tav tm="0">
                                          <p:val>
                                            <p:strVal val="#ppt_x"/>
                                          </p:val>
                                        </p:tav>
                                        <p:tav tm="100000">
                                          <p:val>
                                            <p:strVal val="#ppt_x"/>
                                          </p:val>
                                        </p:tav>
                                      </p:tavLst>
                                    </p:anim>
                                    <p:anim calcmode="lin" valueType="num">
                                      <p:cBhvr additive="base">
                                        <p:cTn id="8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51" presetClass="entr" presetSubtype="0" fill="hold" nodeType="clickEffect">
                                  <p:stCondLst>
                                    <p:cond delay="0"/>
                                  </p:stCondLst>
                                  <p:childTnLst>
                                    <p:set>
                                      <p:cBhvr>
                                        <p:cTn id="91" dur="1" fill="hold">
                                          <p:stCondLst>
                                            <p:cond delay="0"/>
                                          </p:stCondLst>
                                        </p:cTn>
                                        <p:tgtEl>
                                          <p:spTgt spid="6150"/>
                                        </p:tgtEl>
                                        <p:attrNameLst>
                                          <p:attrName>style.visibility</p:attrName>
                                        </p:attrNameLst>
                                      </p:cBhvr>
                                      <p:to>
                                        <p:strVal val="visible"/>
                                      </p:to>
                                    </p:set>
                                    <p:animEffect transition="in" filter="fade">
                                      <p:cBhvr>
                                        <p:cTn id="92" dur="770" decel="100000"/>
                                        <p:tgtEl>
                                          <p:spTgt spid="6150"/>
                                        </p:tgtEl>
                                      </p:cBhvr>
                                    </p:animEffect>
                                    <p:animScale>
                                      <p:cBhvr>
                                        <p:cTn id="93" dur="770" decel="100000"/>
                                        <p:tgtEl>
                                          <p:spTgt spid="6150"/>
                                        </p:tgtEl>
                                      </p:cBhvr>
                                      <p:from x="10000" y="10000"/>
                                      <p:to x="200000" y="450000"/>
                                    </p:animScale>
                                    <p:animScale>
                                      <p:cBhvr>
                                        <p:cTn id="94" dur="1230" accel="100000" fill="hold">
                                          <p:stCondLst>
                                            <p:cond delay="770"/>
                                          </p:stCondLst>
                                        </p:cTn>
                                        <p:tgtEl>
                                          <p:spTgt spid="6150"/>
                                        </p:tgtEl>
                                      </p:cBhvr>
                                      <p:from x="200000" y="450000"/>
                                      <p:to x="100000" y="100000"/>
                                    </p:animScale>
                                    <p:set>
                                      <p:cBhvr>
                                        <p:cTn id="95" dur="770" fill="hold"/>
                                        <p:tgtEl>
                                          <p:spTgt spid="6150"/>
                                        </p:tgtEl>
                                        <p:attrNameLst>
                                          <p:attrName>ppt_x</p:attrName>
                                        </p:attrNameLst>
                                      </p:cBhvr>
                                      <p:to>
                                        <p:strVal val="(0.5)"/>
                                      </p:to>
                                    </p:set>
                                    <p:anim from="(0.5)" to="(#ppt_x)" calcmode="lin" valueType="num">
                                      <p:cBhvr>
                                        <p:cTn id="96" dur="1230" accel="100000" fill="hold">
                                          <p:stCondLst>
                                            <p:cond delay="770"/>
                                          </p:stCondLst>
                                        </p:cTn>
                                        <p:tgtEl>
                                          <p:spTgt spid="6150"/>
                                        </p:tgtEl>
                                        <p:attrNameLst>
                                          <p:attrName>ppt_x</p:attrName>
                                        </p:attrNameLst>
                                      </p:cBhvr>
                                    </p:anim>
                                    <p:set>
                                      <p:cBhvr>
                                        <p:cTn id="97" dur="770" fill="hold"/>
                                        <p:tgtEl>
                                          <p:spTgt spid="6150"/>
                                        </p:tgtEl>
                                        <p:attrNameLst>
                                          <p:attrName>ppt_y</p:attrName>
                                        </p:attrNameLst>
                                      </p:cBhvr>
                                      <p:to>
                                        <p:strVal val="(#ppt_y+0.4)"/>
                                      </p:to>
                                    </p:set>
                                    <p:anim from="(#ppt_y+0.4)" to="(#ppt_y)" calcmode="lin" valueType="num">
                                      <p:cBhvr>
                                        <p:cTn id="98" dur="1230" accel="100000" fill="hold">
                                          <p:stCondLst>
                                            <p:cond delay="770"/>
                                          </p:stCondLst>
                                        </p:cTn>
                                        <p:tgtEl>
                                          <p:spTgt spid="615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animBg="1"/>
      <p:bldP spid="18" grpId="0" animBg="1"/>
      <p:bldP spid="20" grpId="0" animBg="1"/>
      <p:bldP spid="14" grpId="0" animBg="1"/>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285728"/>
            <a:ext cx="8929718" cy="5632311"/>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r>
              <a:rPr lang="fr-FR" sz="4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L’opération de la réhabilitation se contenir sur la conservation du même tissu urbain pour les constructions par la conservation des mêmes façades traditionnelles avec la possibilité de modifié le découpage externe de construction mais de compter sur les mêmes matières utilisé </a:t>
            </a:r>
            <a:endParaRPr lang="fr-FR" sz="40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descr="E:\HOCINE (H)\105\105\02.jpg"/>
          <p:cNvPicPr>
            <a:picLocks noChangeAspect="1" noChangeArrowheads="1"/>
          </p:cNvPicPr>
          <p:nvPr/>
        </p:nvPicPr>
        <p:blipFill>
          <a:blip r:embed="rId2"/>
          <a:srcRect/>
          <a:stretch>
            <a:fillRect/>
          </a:stretch>
        </p:blipFill>
        <p:spPr bwMode="auto">
          <a:xfrm>
            <a:off x="6786578" y="0"/>
            <a:ext cx="2357422" cy="6858000"/>
          </a:xfrm>
          <a:prstGeom prst="rect">
            <a:avLst/>
          </a:prstGeom>
          <a:solidFill>
            <a:schemeClr val="accent1">
              <a:lumMod val="50000"/>
            </a:schemeClr>
          </a:solidFill>
          <a:ln>
            <a:noFill/>
          </a:ln>
        </p:spPr>
      </p:pic>
      <p:pic>
        <p:nvPicPr>
          <p:cNvPr id="12" name="Picture 3" descr="E:\HOCINE (H)\105\105\02.jpg"/>
          <p:cNvPicPr>
            <a:picLocks noChangeAspect="1" noChangeArrowheads="1"/>
          </p:cNvPicPr>
          <p:nvPr/>
        </p:nvPicPr>
        <p:blipFill>
          <a:blip r:embed="rId2"/>
          <a:srcRect/>
          <a:stretch>
            <a:fillRect/>
          </a:stretch>
        </p:blipFill>
        <p:spPr bwMode="auto">
          <a:xfrm rot="10800000">
            <a:off x="0" y="0"/>
            <a:ext cx="5214942" cy="6858000"/>
          </a:xfrm>
          <a:prstGeom prst="rect">
            <a:avLst/>
          </a:prstGeom>
          <a:solidFill>
            <a:schemeClr val="accent1">
              <a:lumMod val="50000"/>
            </a:schemeClr>
          </a:solidFill>
          <a:ln>
            <a:noFill/>
          </a:ln>
        </p:spPr>
      </p:pic>
      <p:pic>
        <p:nvPicPr>
          <p:cNvPr id="2" name="Picture 4" descr="C:\Users\user\Desktop\aziz\photo\Sans t.png"/>
          <p:cNvPicPr>
            <a:picLocks noChangeAspect="1" noChangeArrowheads="1"/>
          </p:cNvPicPr>
          <p:nvPr/>
        </p:nvPicPr>
        <p:blipFill>
          <a:blip r:embed="rId3"/>
          <a:srcRect/>
          <a:stretch>
            <a:fillRect/>
          </a:stretch>
        </p:blipFill>
        <p:spPr bwMode="auto">
          <a:xfrm>
            <a:off x="1571604" y="0"/>
            <a:ext cx="6786610" cy="6861064"/>
          </a:xfrm>
          <a:prstGeom prst="rect">
            <a:avLst/>
          </a:prstGeom>
          <a:solidFill>
            <a:srgbClr val="FFFFFF">
              <a:shade val="85000"/>
            </a:srgbClr>
          </a:solidFill>
          <a:ln w="190500" cap="rnd">
            <a:solidFill>
              <a:schemeClr val="accent4">
                <a:lumMod val="60000"/>
                <a:lumOff val="40000"/>
              </a:schemeClr>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3" name="Picture 3"/>
          <p:cNvPicPr>
            <a:picLocks noChangeAspect="1" noChangeArrowheads="1"/>
          </p:cNvPicPr>
          <p:nvPr/>
        </p:nvPicPr>
        <p:blipFill>
          <a:blip r:embed="rId4"/>
          <a:srcRect/>
          <a:stretch>
            <a:fillRect/>
          </a:stretch>
        </p:blipFill>
        <p:spPr bwMode="auto">
          <a:xfrm>
            <a:off x="1571604" y="3428278"/>
            <a:ext cx="6786610" cy="3429722"/>
          </a:xfrm>
          <a:prstGeom prst="rect">
            <a:avLst/>
          </a:prstGeom>
          <a:ln w="190500" cap="sq">
            <a:solidFill>
              <a:schemeClr val="accent3">
                <a:lumMod val="60000"/>
                <a:lumOff val="4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Flèche droite à entaille 3"/>
          <p:cNvSpPr/>
          <p:nvPr/>
        </p:nvSpPr>
        <p:spPr>
          <a:xfrm rot="2737108">
            <a:off x="1886530" y="3178022"/>
            <a:ext cx="5453044" cy="375815"/>
          </a:xfrm>
          <a:prstGeom prst="notchedRightArrow">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fr-FR"/>
          </a:p>
        </p:txBody>
      </p:sp>
      <p:sp>
        <p:nvSpPr>
          <p:cNvPr id="8" name="Ellipse 7"/>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3000"/>
                                        <p:tgtEl>
                                          <p:spTgt spid="3"/>
                                        </p:tgtEl>
                                      </p:cBhvr>
                                    </p:animEffect>
                                    <p:anim calcmode="lin" valueType="num">
                                      <p:cBhvr>
                                        <p:cTn id="16" dur="3000" fill="hold"/>
                                        <p:tgtEl>
                                          <p:spTgt spid="3"/>
                                        </p:tgtEl>
                                        <p:attrNameLst>
                                          <p:attrName>style.rotation</p:attrName>
                                        </p:attrNameLst>
                                      </p:cBhvr>
                                      <p:tavLst>
                                        <p:tav tm="0">
                                          <p:val>
                                            <p:fltVal val="720"/>
                                          </p:val>
                                        </p:tav>
                                        <p:tav tm="100000">
                                          <p:val>
                                            <p:fltVal val="0"/>
                                          </p:val>
                                        </p:tav>
                                      </p:tavLst>
                                    </p:anim>
                                    <p:anim calcmode="lin" valueType="num">
                                      <p:cBhvr>
                                        <p:cTn id="17" dur="3000" fill="hold"/>
                                        <p:tgtEl>
                                          <p:spTgt spid="3"/>
                                        </p:tgtEl>
                                        <p:attrNameLst>
                                          <p:attrName>ppt_h</p:attrName>
                                        </p:attrNameLst>
                                      </p:cBhvr>
                                      <p:tavLst>
                                        <p:tav tm="0">
                                          <p:val>
                                            <p:fltVal val="0"/>
                                          </p:val>
                                        </p:tav>
                                        <p:tav tm="100000">
                                          <p:val>
                                            <p:strVal val="#ppt_h"/>
                                          </p:val>
                                        </p:tav>
                                      </p:tavLst>
                                    </p:anim>
                                    <p:anim calcmode="lin" valueType="num">
                                      <p:cBhvr>
                                        <p:cTn id="18" dur="3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from="(-#ppt_w/2)" to="(#ppt_x)" calcmode="lin" valueType="num">
                                      <p:cBhvr>
                                        <p:cTn id="23" dur="600" fill="hold">
                                          <p:stCondLst>
                                            <p:cond delay="0"/>
                                          </p:stCondLst>
                                        </p:cTn>
                                        <p:tgtEl>
                                          <p:spTgt spid="4"/>
                                        </p:tgtEl>
                                        <p:attrNameLst>
                                          <p:attrName>ppt_x</p:attrName>
                                        </p:attrNameLst>
                                      </p:cBhvr>
                                    </p:anim>
                                    <p:anim from="0" to="-1.0" calcmode="lin" valueType="num">
                                      <p:cBhvr>
                                        <p:cTn id="24" dur="200" decel="50000" autoRev="1" fill="hold">
                                          <p:stCondLst>
                                            <p:cond delay="600"/>
                                          </p:stCondLst>
                                        </p:cTn>
                                        <p:tgtEl>
                                          <p:spTgt spid="4"/>
                                        </p:tgtEl>
                                        <p:attrNameLst>
                                          <p:attrName>xshear</p:attrName>
                                        </p:attrNameLst>
                                      </p:cBhvr>
                                    </p:anim>
                                    <p:animScale>
                                      <p:cBhvr>
                                        <p:cTn id="25" dur="200" decel="100000" autoRev="1" fill="hold">
                                          <p:stCondLst>
                                            <p:cond delay="600"/>
                                          </p:stCondLst>
                                        </p:cTn>
                                        <p:tgtEl>
                                          <p:spTgt spid="4"/>
                                        </p:tgtEl>
                                      </p:cBhvr>
                                      <p:from x="100000" y="100000"/>
                                      <p:to x="80000" y="100000"/>
                                    </p:animScale>
                                    <p:anim by="(#ppt_h/3+#ppt_w*0.1)" calcmode="lin" valueType="num">
                                      <p:cBhvr additive="sum">
                                        <p:cTn id="26"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D:\flache dessk\Mes photos\mon album\5553_Flower_-_White_Rose_for_You1024_76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re 1"/>
          <p:cNvSpPr>
            <a:spLocks noGrp="1"/>
          </p:cNvSpPr>
          <p:nvPr>
            <p:ph type="title"/>
          </p:nvPr>
        </p:nvSpPr>
        <p:spPr>
          <a:xfrm>
            <a:off x="357158" y="428604"/>
            <a:ext cx="8229600" cy="1000108"/>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r-FR" sz="7200" b="1" dirty="0" smtClean="0">
                <a:ln w="11430">
                  <a:solidFill>
                    <a:srgbClr val="FFC000"/>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4">
                      <a:satMod val="175000"/>
                      <a:alpha val="40000"/>
                    </a:schemeClr>
                  </a:glow>
                  <a:outerShdw blurRad="80000" dist="40000" dir="5040000" algn="tl">
                    <a:srgbClr val="000000">
                      <a:alpha val="30000"/>
                    </a:srgbClr>
                  </a:outerShdw>
                </a:effectLst>
              </a:rPr>
              <a:t>Plan de travail :</a:t>
            </a:r>
            <a:endParaRPr lang="fr-FR" sz="7200" b="1" dirty="0">
              <a:ln w="11430">
                <a:solidFill>
                  <a:srgbClr val="FFC000"/>
                </a:solidFill>
              </a:ln>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4">
                    <a:satMod val="175000"/>
                    <a:alpha val="40000"/>
                  </a:schemeClr>
                </a:glow>
                <a:outerShdw blurRad="80000" dist="40000" dir="5040000" algn="tl">
                  <a:srgbClr val="000000">
                    <a:alpha val="30000"/>
                  </a:srgbClr>
                </a:outerShdw>
              </a:effectLst>
            </a:endParaRPr>
          </a:p>
        </p:txBody>
      </p:sp>
      <p:sp>
        <p:nvSpPr>
          <p:cNvPr id="3" name="Espace réservé du contenu 2"/>
          <p:cNvSpPr>
            <a:spLocks noGrp="1"/>
          </p:cNvSpPr>
          <p:nvPr>
            <p:ph idx="1"/>
          </p:nvPr>
        </p:nvSpPr>
        <p:spPr>
          <a:xfrm>
            <a:off x="0" y="2214554"/>
            <a:ext cx="9144000" cy="4143404"/>
          </a:xfrm>
        </p:spPr>
        <p:txBody>
          <a:bodyPr>
            <a:normAutofit fontScale="92500" lnSpcReduction="10000"/>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marL="578358" indent="-514350">
              <a:buNone/>
            </a:pPr>
            <a:r>
              <a:rPr lang="fr-FR" sz="5200" b="1" u="sng" dirty="0" smtClean="0">
                <a:ln>
                  <a:prstDash val="solid"/>
                </a:ln>
                <a:solidFill>
                  <a:srgbClr val="FF0000"/>
                </a:solidFill>
                <a:effectLst>
                  <a:outerShdw blurRad="88000" dist="50800" dir="5040000" algn="tl">
                    <a:schemeClr val="accent4">
                      <a:tint val="80000"/>
                      <a:satMod val="250000"/>
                      <a:alpha val="45000"/>
                    </a:schemeClr>
                  </a:outerShdw>
                </a:effectLst>
              </a:rPr>
              <a:t>Chapitre 01</a:t>
            </a:r>
            <a:r>
              <a:rPr lang="fr-FR" sz="4400" b="1" u="sng" dirty="0" smtClean="0">
                <a:ln>
                  <a:prstDash val="solid"/>
                </a:ln>
                <a:solidFill>
                  <a:srgbClr val="FF0000"/>
                </a:solidFill>
                <a:effectLst>
                  <a:outerShdw blurRad="88000" dist="50800" dir="5040000" algn="tl">
                    <a:schemeClr val="accent4">
                      <a:tint val="80000"/>
                      <a:satMod val="250000"/>
                      <a:alpha val="45000"/>
                    </a:schemeClr>
                  </a:outerShdw>
                </a:effectLst>
              </a:rPr>
              <a:t> : résume de 1ére partie</a:t>
            </a:r>
          </a:p>
          <a:p>
            <a:pPr marL="578358" lvl="0" indent="-514350">
              <a:buFont typeface="+mj-lt"/>
              <a:buAutoNum type="arabicPeriod"/>
            </a:pPr>
            <a:r>
              <a:rPr lang="fr-FR" sz="4400" b="1" dirty="0" smtClean="0">
                <a:ln>
                  <a:prstDash val="solid"/>
                </a:ln>
                <a:solidFill>
                  <a:srgbClr val="7030A0"/>
                </a:solidFill>
                <a:effectLst>
                  <a:outerShdw blurRad="88000" dist="50800" dir="5040000" algn="tl">
                    <a:schemeClr val="accent4">
                      <a:tint val="80000"/>
                      <a:satMod val="250000"/>
                      <a:alpha val="45000"/>
                    </a:schemeClr>
                  </a:outerShdw>
                </a:effectLst>
              </a:rPr>
              <a:t>introduction et problématique</a:t>
            </a:r>
          </a:p>
          <a:p>
            <a:pPr marL="578358" lvl="0" indent="-514350">
              <a:buFont typeface="+mj-lt"/>
              <a:buAutoNum type="arabicPeriod"/>
            </a:pPr>
            <a:r>
              <a:rPr lang="fr-FR" sz="4400" b="1" dirty="0" smtClean="0">
                <a:ln>
                  <a:prstDash val="solid"/>
                </a:ln>
                <a:solidFill>
                  <a:srgbClr val="7030A0"/>
                </a:solidFill>
                <a:effectLst>
                  <a:outerShdw blurRad="88000" dist="50800" dir="5040000" algn="tl">
                    <a:schemeClr val="accent4">
                      <a:tint val="80000"/>
                      <a:satMod val="250000"/>
                      <a:alpha val="45000"/>
                    </a:schemeClr>
                  </a:outerShdw>
                </a:effectLst>
              </a:rPr>
              <a:t>résumé du concept de réhabilitation</a:t>
            </a:r>
          </a:p>
          <a:p>
            <a:pPr marL="578358" lvl="0" indent="-514350">
              <a:buFont typeface="+mj-lt"/>
              <a:buAutoNum type="arabicPeriod"/>
            </a:pPr>
            <a:r>
              <a:rPr lang="fr-FR" sz="4400" b="1" dirty="0" smtClean="0">
                <a:ln>
                  <a:prstDash val="solid"/>
                </a:ln>
                <a:solidFill>
                  <a:srgbClr val="7030A0"/>
                </a:solidFill>
                <a:effectLst>
                  <a:outerShdw blurRad="88000" dist="50800" dir="5040000" algn="tl">
                    <a:schemeClr val="accent4">
                      <a:tint val="80000"/>
                      <a:satMod val="250000"/>
                      <a:alpha val="45000"/>
                    </a:schemeClr>
                  </a:outerShdw>
                </a:effectLst>
              </a:rPr>
              <a:t>les problèmes de Souika</a:t>
            </a:r>
          </a:p>
          <a:p>
            <a:endParaRPr lang="fr-FR"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4" name="Ellipse 3"/>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3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3000" decel="50000" fill="hold">
                                          <p:stCondLst>
                                            <p:cond delay="0"/>
                                          </p:stCondLst>
                                        </p:cTn>
                                        <p:tgtEl>
                                          <p:spTgt spid="2"/>
                                        </p:tgtEl>
                                        <p:attrNameLst>
                                          <p:attrName>ppt_x</p:attrName>
                                          <p:attrName>ppt_y</p:attrName>
                                        </p:attrNameLst>
                                      </p:cBhvr>
                                    </p:animMotion>
                                    <p:animEffect transition="in" filter="fade">
                                      <p:cBhvr>
                                        <p:cTn id="9" dur="3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nodeType="clickEffect">
                                  <p:stCondLst>
                                    <p:cond delay="0"/>
                                  </p:stCondLst>
                                  <p:iterate type="lt">
                                    <p:tmPct val="10000"/>
                                  </p:iterate>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6" dur="10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10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1000" tmFilter="0,0; .5, 1; 1, 1"/>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2000"/>
                                        <p:tgtEl>
                                          <p:spTgt spid="3">
                                            <p:txEl>
                                              <p:pRg st="1" end="1"/>
                                            </p:txEl>
                                          </p:spTgt>
                                        </p:tgtEl>
                                      </p:cBhvr>
                                    </p:animEffect>
                                    <p:anim calcmode="lin" valueType="num">
                                      <p:cBhvr>
                                        <p:cTn id="24"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25"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6" dur="2000" fill="hold"/>
                                        <p:tgtEl>
                                          <p:spTgt spid="3">
                                            <p:txEl>
                                              <p:pRg st="1" end="1"/>
                                            </p:txEl>
                                          </p:spTgt>
                                        </p:tgtEl>
                                        <p:attrNameLst>
                                          <p:attrName>ppt_w</p:attrName>
                                        </p:attrNameLst>
                                      </p:cBhvr>
                                      <p:tavLst>
                                        <p:tav tm="0">
                                          <p:val>
                                            <p:fltVal val="0"/>
                                          </p:val>
                                        </p:tav>
                                        <p:tav tm="100000">
                                          <p:val>
                                            <p:strVal val="#ppt_w"/>
                                          </p:val>
                                        </p:tav>
                                      </p:tavLst>
                                    </p:anim>
                                  </p:childTnLst>
                                </p:cTn>
                              </p:par>
                              <p:par>
                                <p:cTn id="27" presetID="35" presetClass="entr" presetSubtype="0"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2000"/>
                                        <p:tgtEl>
                                          <p:spTgt spid="3">
                                            <p:txEl>
                                              <p:pRg st="2" end="2"/>
                                            </p:txEl>
                                          </p:spTgt>
                                        </p:tgtEl>
                                      </p:cBhvr>
                                    </p:animEffect>
                                    <p:anim calcmode="lin" valueType="num">
                                      <p:cBhvr>
                                        <p:cTn id="30"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31"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2" dur="2000" fill="hold"/>
                                        <p:tgtEl>
                                          <p:spTgt spid="3">
                                            <p:txEl>
                                              <p:pRg st="2" end="2"/>
                                            </p:txEl>
                                          </p:spTgt>
                                        </p:tgtEl>
                                        <p:attrNameLst>
                                          <p:attrName>ppt_w</p:attrName>
                                        </p:attrNameLst>
                                      </p:cBhvr>
                                      <p:tavLst>
                                        <p:tav tm="0">
                                          <p:val>
                                            <p:fltVal val="0"/>
                                          </p:val>
                                        </p:tav>
                                        <p:tav tm="100000">
                                          <p:val>
                                            <p:strVal val="#ppt_w"/>
                                          </p:val>
                                        </p:tav>
                                      </p:tavLst>
                                    </p:anim>
                                  </p:childTnLst>
                                </p:cTn>
                              </p:par>
                              <p:par>
                                <p:cTn id="33" presetID="35" presetClass="entr" presetSubtype="0" fill="hold" nodeType="with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2000"/>
                                        <p:tgtEl>
                                          <p:spTgt spid="3">
                                            <p:txEl>
                                              <p:pRg st="3" end="3"/>
                                            </p:txEl>
                                          </p:spTgt>
                                        </p:tgtEl>
                                      </p:cBhvr>
                                    </p:animEffect>
                                    <p:anim calcmode="lin" valueType="num">
                                      <p:cBhvr>
                                        <p:cTn id="36"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7"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8" dur="2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Ellipse 16"/>
          <p:cNvSpPr/>
          <p:nvPr/>
        </p:nvSpPr>
        <p:spPr>
          <a:xfrm>
            <a:off x="0" y="0"/>
            <a:ext cx="35715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rot="5400000">
            <a:off x="4143357" y="-3500470"/>
            <a:ext cx="928692" cy="8358213"/>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l"/>
            <a:r>
              <a:rPr lang="fr-FR"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Localisation du rue mellah slimane</a:t>
            </a:r>
            <a:endParaRPr lang="fr-FR"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6" name="Ellipse 15"/>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llipse 14"/>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Ellipse 17"/>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5" name="Group 16"/>
          <p:cNvGrpSpPr>
            <a:grpSpLocks noGrp="1"/>
          </p:cNvGrpSpPr>
          <p:nvPr>
            <p:ph sz="half" idx="1"/>
          </p:nvPr>
        </p:nvGrpSpPr>
        <p:grpSpPr bwMode="auto">
          <a:xfrm>
            <a:off x="1500166" y="1214422"/>
            <a:ext cx="6572296" cy="5643578"/>
            <a:chOff x="1296" y="1392"/>
            <a:chExt cx="3072" cy="2400"/>
          </a:xfrm>
        </p:grpSpPr>
        <p:pic>
          <p:nvPicPr>
            <p:cNvPr id="6" name="Picture 7" descr="Image2"/>
            <p:cNvPicPr>
              <a:picLocks noChangeAspect="1" noChangeArrowheads="1"/>
            </p:cNvPicPr>
            <p:nvPr/>
          </p:nvPicPr>
          <p:blipFill>
            <a:blip r:embed="rId2"/>
            <a:srcRect/>
            <a:stretch>
              <a:fillRect/>
            </a:stretch>
          </p:blipFill>
          <p:spPr bwMode="auto">
            <a:xfrm>
              <a:off x="1296" y="1392"/>
              <a:ext cx="3044" cy="2305"/>
            </a:xfrm>
            <a:prstGeom prst="round2DiagRect">
              <a:avLst>
                <a:gd name="adj1" fmla="val 16667"/>
                <a:gd name="adj2" fmla="val 0"/>
              </a:avLst>
            </a:prstGeom>
            <a:ln w="88900" cap="sq">
              <a:solidFill>
                <a:schemeClr val="accent3"/>
              </a:solidFill>
              <a:miter lim="800000"/>
            </a:ln>
            <a:effectLst>
              <a:outerShdw blurRad="254000" algn="tl" rotWithShape="0">
                <a:srgbClr val="000000">
                  <a:alpha val="43000"/>
                </a:srgbClr>
              </a:outerShdw>
            </a:effectLst>
          </p:spPr>
        </p:pic>
        <p:sp>
          <p:nvSpPr>
            <p:cNvPr id="7" name="Freeform 8"/>
            <p:cNvSpPr>
              <a:spLocks/>
            </p:cNvSpPr>
            <p:nvPr/>
          </p:nvSpPr>
          <p:spPr bwMode="auto">
            <a:xfrm>
              <a:off x="2112" y="1536"/>
              <a:ext cx="2064" cy="2064"/>
            </a:xfrm>
            <a:custGeom>
              <a:avLst/>
              <a:gdLst>
                <a:gd name="T0" fmla="*/ 613 w 2631"/>
                <a:gd name="T1" fmla="*/ 0 h 2812"/>
                <a:gd name="T2" fmla="*/ 529 w 2631"/>
                <a:gd name="T3" fmla="*/ 92 h 2812"/>
                <a:gd name="T4" fmla="*/ 475 w 2631"/>
                <a:gd name="T5" fmla="*/ 227 h 2812"/>
                <a:gd name="T6" fmla="*/ 444 w 2631"/>
                <a:gd name="T7" fmla="*/ 291 h 2812"/>
                <a:gd name="T8" fmla="*/ 359 w 2631"/>
                <a:gd name="T9" fmla="*/ 362 h 2812"/>
                <a:gd name="T10" fmla="*/ 158 w 2631"/>
                <a:gd name="T11" fmla="*/ 404 h 2812"/>
                <a:gd name="T12" fmla="*/ 64 w 2631"/>
                <a:gd name="T13" fmla="*/ 426 h 2812"/>
                <a:gd name="T14" fmla="*/ 0 w 2631"/>
                <a:gd name="T15" fmla="*/ 440 h 2812"/>
                <a:gd name="T16" fmla="*/ 0 60000 65536"/>
                <a:gd name="T17" fmla="*/ 0 60000 65536"/>
                <a:gd name="T18" fmla="*/ 0 60000 65536"/>
                <a:gd name="T19" fmla="*/ 0 60000 65536"/>
                <a:gd name="T20" fmla="*/ 0 60000 65536"/>
                <a:gd name="T21" fmla="*/ 0 60000 65536"/>
                <a:gd name="T22" fmla="*/ 0 60000 65536"/>
                <a:gd name="T23" fmla="*/ 0 60000 65536"/>
                <a:gd name="T24" fmla="*/ 0 w 2631"/>
                <a:gd name="T25" fmla="*/ 0 h 2812"/>
                <a:gd name="T26" fmla="*/ 2631 w 2631"/>
                <a:gd name="T27" fmla="*/ 2812 h 28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1" h="2812">
                  <a:moveTo>
                    <a:pt x="2631" y="0"/>
                  </a:moveTo>
                  <a:lnTo>
                    <a:pt x="2268" y="590"/>
                  </a:lnTo>
                  <a:lnTo>
                    <a:pt x="2041" y="1452"/>
                  </a:lnTo>
                  <a:lnTo>
                    <a:pt x="1905" y="1860"/>
                  </a:lnTo>
                  <a:lnTo>
                    <a:pt x="1542" y="2313"/>
                  </a:lnTo>
                  <a:lnTo>
                    <a:pt x="680" y="2586"/>
                  </a:lnTo>
                  <a:lnTo>
                    <a:pt x="272" y="2722"/>
                  </a:lnTo>
                  <a:lnTo>
                    <a:pt x="0" y="2812"/>
                  </a:lnTo>
                </a:path>
              </a:pathLst>
            </a:custGeom>
            <a:noFill/>
            <a:ln w="190500">
              <a:solidFill>
                <a:schemeClr val="accent3"/>
              </a:solidFill>
              <a:round/>
              <a:headEnd/>
              <a:tailEnd/>
            </a:ln>
          </p:spPr>
          <p:txBody>
            <a:bodyPr/>
            <a:lstStyle/>
            <a:p>
              <a:endParaRPr lang="fr-FR"/>
            </a:p>
          </p:txBody>
        </p:sp>
        <p:sp>
          <p:nvSpPr>
            <p:cNvPr id="8" name="Oval 9"/>
            <p:cNvSpPr>
              <a:spLocks noChangeArrowheads="1"/>
            </p:cNvSpPr>
            <p:nvPr/>
          </p:nvSpPr>
          <p:spPr bwMode="auto">
            <a:xfrm>
              <a:off x="3792" y="1536"/>
              <a:ext cx="576" cy="480"/>
            </a:xfrm>
            <a:prstGeom prst="ellipse">
              <a:avLst/>
            </a:prstGeom>
            <a:noFill/>
            <a:ln w="76200" cap="rnd">
              <a:solidFill>
                <a:schemeClr val="accent3"/>
              </a:solidFill>
              <a:prstDash val="sysDot"/>
              <a:round/>
              <a:headEnd/>
              <a:tailEnd/>
            </a:ln>
          </p:spPr>
          <p:txBody>
            <a:bodyPr wrap="none" anchor="ctr"/>
            <a:lstStyle/>
            <a:p>
              <a:pPr algn="ctr"/>
              <a:r>
                <a:rPr lang="fr-FR">
                  <a:solidFill>
                    <a:schemeClr val="bg1"/>
                  </a:solidFill>
                </a:rPr>
                <a:t>Tronçon </a:t>
              </a:r>
            </a:p>
            <a:p>
              <a:pPr algn="ctr"/>
              <a:r>
                <a:rPr lang="fr-FR">
                  <a:solidFill>
                    <a:schemeClr val="bg1"/>
                  </a:solidFill>
                </a:rPr>
                <a:t>Echatt</a:t>
              </a:r>
            </a:p>
          </p:txBody>
        </p:sp>
        <p:sp>
          <p:nvSpPr>
            <p:cNvPr id="9" name="Text Box 10"/>
            <p:cNvSpPr txBox="1">
              <a:spLocks noChangeArrowheads="1"/>
            </p:cNvSpPr>
            <p:nvPr/>
          </p:nvSpPr>
          <p:spPr bwMode="auto">
            <a:xfrm>
              <a:off x="2496" y="3024"/>
              <a:ext cx="408" cy="231"/>
            </a:xfrm>
            <a:prstGeom prst="rect">
              <a:avLst/>
            </a:prstGeom>
            <a:noFill/>
            <a:ln w="9525">
              <a:solidFill>
                <a:schemeClr val="accent3"/>
              </a:solidFill>
              <a:miter lim="800000"/>
              <a:headEnd/>
              <a:tailEnd/>
            </a:ln>
          </p:spPr>
          <p:txBody>
            <a:bodyPr>
              <a:spAutoFit/>
            </a:bodyPr>
            <a:lstStyle/>
            <a:p>
              <a:pPr>
                <a:spcBef>
                  <a:spcPct val="50000"/>
                </a:spcBef>
              </a:pPr>
              <a:r>
                <a:rPr lang="fr-FR"/>
                <a:t>28</a:t>
              </a:r>
            </a:p>
          </p:txBody>
        </p:sp>
        <p:sp>
          <p:nvSpPr>
            <p:cNvPr id="10" name="Oval 12"/>
            <p:cNvSpPr>
              <a:spLocks noChangeArrowheads="1"/>
            </p:cNvSpPr>
            <p:nvPr/>
          </p:nvSpPr>
          <p:spPr bwMode="auto">
            <a:xfrm>
              <a:off x="1872" y="3360"/>
              <a:ext cx="480" cy="432"/>
            </a:xfrm>
            <a:prstGeom prst="ellipse">
              <a:avLst/>
            </a:prstGeom>
            <a:noFill/>
            <a:ln w="76200" cap="rnd">
              <a:solidFill>
                <a:schemeClr val="accent3"/>
              </a:solidFill>
              <a:prstDash val="sysDot"/>
              <a:round/>
              <a:headEnd/>
              <a:tailEnd/>
            </a:ln>
          </p:spPr>
          <p:txBody>
            <a:bodyPr wrap="none" anchor="ctr"/>
            <a:lstStyle/>
            <a:p>
              <a:pPr algn="ctr"/>
              <a:r>
                <a:rPr lang="fr-FR" dirty="0" err="1">
                  <a:solidFill>
                    <a:schemeClr val="bg1"/>
                  </a:solidFill>
                </a:rPr>
                <a:t>Bab</a:t>
              </a:r>
              <a:endParaRPr lang="fr-FR" dirty="0">
                <a:solidFill>
                  <a:schemeClr val="bg1"/>
                </a:solidFill>
              </a:endParaRPr>
            </a:p>
            <a:p>
              <a:pPr algn="ctr"/>
              <a:r>
                <a:rPr lang="fr-FR" dirty="0">
                  <a:solidFill>
                    <a:schemeClr val="bg1"/>
                  </a:solidFill>
                </a:rPr>
                <a:t>El Djabia</a:t>
              </a:r>
            </a:p>
          </p:txBody>
        </p:sp>
        <p:sp>
          <p:nvSpPr>
            <p:cNvPr id="11" name="Line 13"/>
            <p:cNvSpPr>
              <a:spLocks noChangeShapeType="1"/>
            </p:cNvSpPr>
            <p:nvPr/>
          </p:nvSpPr>
          <p:spPr bwMode="auto">
            <a:xfrm flipH="1" flipV="1">
              <a:off x="1824" y="1584"/>
              <a:ext cx="240" cy="384"/>
            </a:xfrm>
            <a:prstGeom prst="line">
              <a:avLst/>
            </a:prstGeom>
            <a:noFill/>
            <a:ln w="127000">
              <a:solidFill>
                <a:schemeClr val="accent3"/>
              </a:solidFill>
              <a:round/>
              <a:headEnd/>
              <a:tailEnd type="triangle" w="med" len="med"/>
            </a:ln>
          </p:spPr>
          <p:txBody>
            <a:bodyPr/>
            <a:lstStyle/>
            <a:p>
              <a:endParaRPr lang="fr-FR"/>
            </a:p>
          </p:txBody>
        </p:sp>
        <p:sp>
          <p:nvSpPr>
            <p:cNvPr id="12" name="Text Box 14"/>
            <p:cNvSpPr txBox="1">
              <a:spLocks noChangeArrowheads="1"/>
            </p:cNvSpPr>
            <p:nvPr/>
          </p:nvSpPr>
          <p:spPr bwMode="auto">
            <a:xfrm>
              <a:off x="1536" y="1488"/>
              <a:ext cx="298" cy="442"/>
            </a:xfrm>
            <a:prstGeom prst="rect">
              <a:avLst/>
            </a:prstGeom>
            <a:noFill/>
            <a:ln w="9525">
              <a:solidFill>
                <a:schemeClr val="accent3"/>
              </a:solidFill>
              <a:miter lim="800000"/>
              <a:headEnd/>
              <a:tailEnd/>
            </a:ln>
          </p:spPr>
          <p:txBody>
            <a:bodyPr>
              <a:spAutoFit/>
            </a:bodyPr>
            <a:lstStyle/>
            <a:p>
              <a:r>
                <a:rPr lang="fr-FR" sz="4000" b="1">
                  <a:solidFill>
                    <a:srgbClr val="F85C06"/>
                  </a:solidFill>
                </a:rPr>
                <a:t>N</a:t>
              </a:r>
            </a:p>
          </p:txBody>
        </p:sp>
        <p:sp>
          <p:nvSpPr>
            <p:cNvPr id="13" name="Oval 11"/>
            <p:cNvSpPr>
              <a:spLocks noChangeArrowheads="1"/>
            </p:cNvSpPr>
            <p:nvPr/>
          </p:nvSpPr>
          <p:spPr bwMode="auto">
            <a:xfrm>
              <a:off x="2496" y="2976"/>
              <a:ext cx="318" cy="273"/>
            </a:xfrm>
            <a:prstGeom prst="ellipse">
              <a:avLst/>
            </a:prstGeom>
            <a:noFill/>
            <a:ln w="76200" cap="rnd">
              <a:solidFill>
                <a:schemeClr val="accent3"/>
              </a:solidFill>
              <a:prstDash val="sysDot"/>
              <a:round/>
              <a:headEnd/>
              <a:tailEnd/>
            </a:ln>
          </p:spPr>
          <p:txBody>
            <a:bodyPr wrap="none" anchor="ctr"/>
            <a:lstStyle/>
            <a:p>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000"/>
                                        <p:tgtEl>
                                          <p:spTgt spid="5"/>
                                        </p:tgtEl>
                                      </p:cBhvr>
                                    </p:animEffect>
                                    <p:anim calcmode="lin" valueType="num">
                                      <p:cBhvr>
                                        <p:cTn id="16" dur="2000" fill="hold"/>
                                        <p:tgtEl>
                                          <p:spTgt spid="5"/>
                                        </p:tgtEl>
                                        <p:attrNameLst>
                                          <p:attrName>style.rotation</p:attrName>
                                        </p:attrNameLst>
                                      </p:cBhvr>
                                      <p:tavLst>
                                        <p:tav tm="0">
                                          <p:val>
                                            <p:fltVal val="720"/>
                                          </p:val>
                                        </p:tav>
                                        <p:tav tm="100000">
                                          <p:val>
                                            <p:fltVal val="0"/>
                                          </p:val>
                                        </p:tav>
                                      </p:tavLst>
                                    </p:anim>
                                    <p:anim calcmode="lin" valueType="num">
                                      <p:cBhvr>
                                        <p:cTn id="17" dur="2000" fill="hold"/>
                                        <p:tgtEl>
                                          <p:spTgt spid="5"/>
                                        </p:tgtEl>
                                        <p:attrNameLst>
                                          <p:attrName>ppt_h</p:attrName>
                                        </p:attrNameLst>
                                      </p:cBhvr>
                                      <p:tavLst>
                                        <p:tav tm="0">
                                          <p:val>
                                            <p:fltVal val="0"/>
                                          </p:val>
                                        </p:tav>
                                        <p:tav tm="100000">
                                          <p:val>
                                            <p:strVal val="#ppt_h"/>
                                          </p:val>
                                        </p:tav>
                                      </p:tavLst>
                                    </p:anim>
                                    <p:anim calcmode="lin" valueType="num">
                                      <p:cBhvr>
                                        <p:cTn id="18"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571480"/>
            <a:ext cx="7858180" cy="6001643"/>
          </a:xfrm>
          <a:prstGeom prst="rect">
            <a:avLst/>
          </a:prstGeom>
        </p:spPr>
        <p:txBody>
          <a:bodyPr wrap="squar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fr-FR" sz="32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La rue Mellah Slimane (historique Souika) est un Axe urbain Est Ouest long de 500 m environ et d’une largeur moyenne de 4 m variant entre 2.5 et 8 m. elle débute de Bâb el djabia et termine par la place aladjabia </a:t>
            </a:r>
          </a:p>
          <a:p>
            <a:pPr algn="ctr"/>
            <a:r>
              <a:rPr lang="fr-FR" sz="32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La rue se compose de près de 60 constructions (Habitations et équipements) dont 02 mosquées et commerces de type échoppes essentiellement d’une superficie moyenne de 10 m²</a:t>
            </a:r>
          </a:p>
        </p:txBody>
      </p:sp>
      <p:sp>
        <p:nvSpPr>
          <p:cNvPr id="3" name="Ellipse 2"/>
          <p:cNvSpPr/>
          <p:nvPr/>
        </p:nvSpPr>
        <p:spPr>
          <a:xfrm>
            <a:off x="0" y="0"/>
            <a:ext cx="35715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llipse 3"/>
          <p:cNvSpPr/>
          <p:nvPr/>
        </p:nvSpPr>
        <p:spPr>
          <a:xfrm>
            <a:off x="8786842" y="6429372"/>
            <a:ext cx="35715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0" y="6429372"/>
            <a:ext cx="35715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8786842" y="0"/>
            <a:ext cx="35715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user\Desktop\aziz\rue malah sliman-Mod.png"/>
          <p:cNvPicPr>
            <a:picLocks noGrp="1" noChangeAspect="1" noChangeArrowheads="1"/>
          </p:cNvPicPr>
          <p:nvPr>
            <p:ph sz="half" idx="2"/>
          </p:nvPr>
        </p:nvPicPr>
        <p:blipFill>
          <a:blip r:embed="rId2"/>
          <a:srcRect/>
          <a:stretch>
            <a:fillRect/>
          </a:stretch>
        </p:blipFill>
        <p:spPr bwMode="auto">
          <a:xfrm>
            <a:off x="4357686" y="214290"/>
            <a:ext cx="4786314" cy="6429420"/>
          </a:xfrm>
          <a:prstGeom prst="snip2DiagRect">
            <a:avLst/>
          </a:prstGeom>
          <a:solidFill>
            <a:srgbClr val="FFFFFF">
              <a:shade val="85000"/>
            </a:srgbClr>
          </a:solidFill>
          <a:ln w="88900" cap="sq">
            <a:solidFill>
              <a:schemeClr val="accent3">
                <a:lumMod val="75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Titre 1"/>
          <p:cNvSpPr>
            <a:spLocks noGrp="1"/>
          </p:cNvSpPr>
          <p:nvPr>
            <p:ph type="title"/>
          </p:nvPr>
        </p:nvSpPr>
        <p:spPr>
          <a:xfrm>
            <a:off x="0" y="0"/>
            <a:ext cx="5357818" cy="1071546"/>
          </a:xfrm>
        </p:spPr>
        <p:txBody>
          <a:bodyPr>
            <a:noAutofit/>
          </a:bodyPr>
          <a:lstStyle/>
          <a:p>
            <a:r>
              <a:rPr lang="fr-FR"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Réhabilitation de rue malah slimane:</a:t>
            </a:r>
            <a:endParaRPr lang="fr-FR"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1027" name="Picture 3"/>
          <p:cNvPicPr>
            <a:picLocks noGrp="1" noChangeAspect="1" noChangeArrowheads="1"/>
          </p:cNvPicPr>
          <p:nvPr>
            <p:ph sz="half" idx="1"/>
          </p:nvPr>
        </p:nvPicPr>
        <p:blipFill>
          <a:blip r:embed="rId3"/>
          <a:srcRect/>
          <a:stretch>
            <a:fillRect/>
          </a:stretch>
        </p:blipFill>
        <p:spPr bwMode="auto">
          <a:xfrm>
            <a:off x="0" y="1285860"/>
            <a:ext cx="4286248" cy="5357850"/>
          </a:xfrm>
          <a:prstGeom prst="roundRect">
            <a:avLst>
              <a:gd name="adj" fmla="val 4167"/>
            </a:avLst>
          </a:prstGeom>
          <a:solidFill>
            <a:srgbClr val="FFFFFF"/>
          </a:solidFill>
          <a:ln w="76200" cap="sq">
            <a:solidFill>
              <a:srgbClr val="7030A0"/>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7" name="Flèche droite rayée 6"/>
          <p:cNvSpPr/>
          <p:nvPr/>
        </p:nvSpPr>
        <p:spPr>
          <a:xfrm>
            <a:off x="4214810" y="2786058"/>
            <a:ext cx="3214710" cy="214314"/>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anim calcmode="lin" valueType="num">
                                      <p:cBhvr>
                                        <p:cTn id="16" dur="2000" fill="hold"/>
                                        <p:tgtEl>
                                          <p:spTgt spid="4"/>
                                        </p:tgtEl>
                                        <p:attrNameLst>
                                          <p:attrName>style.rotation</p:attrName>
                                        </p:attrNameLst>
                                      </p:cBhvr>
                                      <p:tavLst>
                                        <p:tav tm="0">
                                          <p:val>
                                            <p:fltVal val="720"/>
                                          </p:val>
                                        </p:tav>
                                        <p:tav tm="100000">
                                          <p:val>
                                            <p:fltVal val="0"/>
                                          </p:val>
                                        </p:tav>
                                      </p:tavLst>
                                    </p:anim>
                                    <p:anim calcmode="lin" valueType="num">
                                      <p:cBhvr>
                                        <p:cTn id="17" dur="2000" fill="hold"/>
                                        <p:tgtEl>
                                          <p:spTgt spid="4"/>
                                        </p:tgtEl>
                                        <p:attrNameLst>
                                          <p:attrName>ppt_h</p:attrName>
                                        </p:attrNameLst>
                                      </p:cBhvr>
                                      <p:tavLst>
                                        <p:tav tm="0">
                                          <p:val>
                                            <p:fltVal val="0"/>
                                          </p:val>
                                        </p:tav>
                                        <p:tav tm="100000">
                                          <p:val>
                                            <p:strVal val="#ppt_h"/>
                                          </p:val>
                                        </p:tav>
                                      </p:tavLst>
                                    </p:anim>
                                    <p:anim calcmode="lin" valueType="num">
                                      <p:cBhvr>
                                        <p:cTn id="18" dur="2000" fill="hold"/>
                                        <p:tgtEl>
                                          <p:spTgt spid="4"/>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8" presetClass="entr" presetSubtype="0" accel="50000" fill="hold" nodeType="clickEffect">
                                  <p:stCondLst>
                                    <p:cond delay="0"/>
                                  </p:stCondLst>
                                  <p:iterate type="lt">
                                    <p:tmPct val="50000"/>
                                  </p:iterate>
                                  <p:childTnLst>
                                    <p:set>
                                      <p:cBhvr>
                                        <p:cTn id="22" dur="1" fill="hold">
                                          <p:stCondLst>
                                            <p:cond delay="0"/>
                                          </p:stCondLst>
                                        </p:cTn>
                                        <p:tgtEl>
                                          <p:spTgt spid="1027"/>
                                        </p:tgtEl>
                                        <p:attrNameLst>
                                          <p:attrName>style.visibility</p:attrName>
                                        </p:attrNameLst>
                                      </p:cBhvr>
                                      <p:to>
                                        <p:strVal val="visible"/>
                                      </p:to>
                                    </p:set>
                                    <p:set>
                                      <p:cBhvr>
                                        <p:cTn id="23" dur="455" fill="hold">
                                          <p:stCondLst>
                                            <p:cond delay="0"/>
                                          </p:stCondLst>
                                        </p:cTn>
                                        <p:tgtEl>
                                          <p:spTgt spid="1027"/>
                                        </p:tgtEl>
                                        <p:attrNameLst>
                                          <p:attrName>style.rotation</p:attrName>
                                        </p:attrNameLst>
                                      </p:cBhvr>
                                      <p:to>
                                        <p:strVal val="-45.0"/>
                                      </p:to>
                                    </p:set>
                                    <p:anim calcmode="lin" valueType="num">
                                      <p:cBhvr>
                                        <p:cTn id="24" dur="455" fill="hold">
                                          <p:stCondLst>
                                            <p:cond delay="455"/>
                                          </p:stCondLst>
                                        </p:cTn>
                                        <p:tgtEl>
                                          <p:spTgt spid="1027"/>
                                        </p:tgtEl>
                                        <p:attrNameLst>
                                          <p:attrName>style.rotation</p:attrName>
                                        </p:attrNameLst>
                                      </p:cBhvr>
                                      <p:tavLst>
                                        <p:tav tm="0">
                                          <p:val>
                                            <p:fltVal val="-45"/>
                                          </p:val>
                                        </p:tav>
                                        <p:tav tm="69900">
                                          <p:val>
                                            <p:fltVal val="45"/>
                                          </p:val>
                                        </p:tav>
                                        <p:tav tm="100000">
                                          <p:val>
                                            <p:fltVal val="0"/>
                                          </p:val>
                                        </p:tav>
                                      </p:tavLst>
                                    </p:anim>
                                    <p:anim calcmode="lin" valueType="num">
                                      <p:cBhvr>
                                        <p:cTn id="25" dur="455" fill="hold">
                                          <p:stCondLst>
                                            <p:cond delay="0"/>
                                          </p:stCondLst>
                                        </p:cTn>
                                        <p:tgtEl>
                                          <p:spTgt spid="1027"/>
                                        </p:tgtEl>
                                        <p:attrNameLst>
                                          <p:attrName>ppt_y</p:attrName>
                                        </p:attrNameLst>
                                      </p:cBhvr>
                                      <p:tavLst>
                                        <p:tav tm="0">
                                          <p:val>
                                            <p:strVal val="#ppt_y-1"/>
                                          </p:val>
                                        </p:tav>
                                        <p:tav tm="100000">
                                          <p:val>
                                            <p:strVal val="#ppt_y-(0.354*#ppt_w-0.172*#ppt_h)"/>
                                          </p:val>
                                        </p:tav>
                                      </p:tavLst>
                                    </p:anim>
                                    <p:anim calcmode="lin" valueType="num">
                                      <p:cBhvr>
                                        <p:cTn id="26" dur="156" decel="50000" autoRev="1" fill="hold">
                                          <p:stCondLst>
                                            <p:cond delay="455"/>
                                          </p:stCondLst>
                                        </p:cTn>
                                        <p:tgtEl>
                                          <p:spTgt spid="1027"/>
                                        </p:tgtEl>
                                        <p:attrNameLst>
                                          <p:attrName>ppt_y</p:attrName>
                                        </p:attrNameLst>
                                      </p:cBhvr>
                                      <p:tavLst>
                                        <p:tav tm="0">
                                          <p:val>
                                            <p:strVal val="#ppt_y-(0.354*#ppt_w-0.172*#ppt_h)"/>
                                          </p:val>
                                        </p:tav>
                                        <p:tav tm="100000">
                                          <p:val>
                                            <p:strVal val="#ppt_y-(0.354*#ppt_w-0.172*#ppt_h)-#ppt_h/2"/>
                                          </p:val>
                                        </p:tav>
                                      </p:tavLst>
                                    </p:anim>
                                    <p:anim calcmode="lin" valueType="num">
                                      <p:cBhvr>
                                        <p:cTn id="27" dur="136" fill="hold">
                                          <p:stCondLst>
                                            <p:cond delay="864"/>
                                          </p:stCondLst>
                                        </p:cTn>
                                        <p:tgtEl>
                                          <p:spTgt spid="1027"/>
                                        </p:tgtEl>
                                        <p:attrNameLst>
                                          <p:attrName>ppt_y</p:attrName>
                                        </p:attrNameLst>
                                      </p:cBhvr>
                                      <p:tavLst>
                                        <p:tav tm="0">
                                          <p:val>
                                            <p:strVal val="#ppt_y-(0.354*#ppt_w-0.172*#ppt_h)"/>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5" presetClass="entr" presetSubtype="0" fill="hold" grpId="1"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anim calcmode="lin" valueType="num">
                                      <p:cBhvr>
                                        <p:cTn id="33" dur="2000" fill="hold"/>
                                        <p:tgtEl>
                                          <p:spTgt spid="7"/>
                                        </p:tgtEl>
                                        <p:attrNameLst>
                                          <p:attrName>style.rotation</p:attrName>
                                        </p:attrNameLst>
                                      </p:cBhvr>
                                      <p:tavLst>
                                        <p:tav tm="0">
                                          <p:val>
                                            <p:fltVal val="720"/>
                                          </p:val>
                                        </p:tav>
                                        <p:tav tm="100000">
                                          <p:val>
                                            <p:fltVal val="0"/>
                                          </p:val>
                                        </p:tav>
                                      </p:tavLst>
                                    </p:anim>
                                    <p:anim calcmode="lin" valueType="num">
                                      <p:cBhvr>
                                        <p:cTn id="34" dur="2000" fill="hold"/>
                                        <p:tgtEl>
                                          <p:spTgt spid="7"/>
                                        </p:tgtEl>
                                        <p:attrNameLst>
                                          <p:attrName>ppt_h</p:attrName>
                                        </p:attrNameLst>
                                      </p:cBhvr>
                                      <p:tavLst>
                                        <p:tav tm="0">
                                          <p:val>
                                            <p:fltVal val="0"/>
                                          </p:val>
                                        </p:tav>
                                        <p:tav tm="100000">
                                          <p:val>
                                            <p:strVal val="#ppt_h"/>
                                          </p:val>
                                        </p:tav>
                                      </p:tavLst>
                                    </p:anim>
                                    <p:anim calcmode="lin" valueType="num">
                                      <p:cBhvr>
                                        <p:cTn id="35" dur="2000" fill="hold"/>
                                        <p:tgtEl>
                                          <p:spTgt spid="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7"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lstStyle/>
          <a:p>
            <a:pPr algn="l"/>
            <a:r>
              <a:rPr lang="fr-FR" b="1" dirty="0" smtClean="0"/>
              <a:t>Ce plan représente le commencement des travaux de réhabilitation sur la rue mellah Slimane.ces travaux sont réalisé par trois tranches.</a:t>
            </a:r>
            <a:endParaRPr lang="fr-FR" b="1" dirty="0"/>
          </a:p>
        </p:txBody>
      </p:sp>
      <p:sp>
        <p:nvSpPr>
          <p:cNvPr id="3" name="Ellipse 2"/>
          <p:cNvSpPr/>
          <p:nvPr/>
        </p:nvSpPr>
        <p:spPr>
          <a:xfrm>
            <a:off x="142844" y="21429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llipse 3"/>
          <p:cNvSpPr/>
          <p:nvPr/>
        </p:nvSpPr>
        <p:spPr>
          <a:xfrm>
            <a:off x="8501090" y="621508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214282" y="621508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8501090" y="28572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avec flèche vers le bas 11"/>
          <p:cNvSpPr/>
          <p:nvPr/>
        </p:nvSpPr>
        <p:spPr>
          <a:xfrm>
            <a:off x="285720" y="714356"/>
            <a:ext cx="3714776" cy="2000264"/>
          </a:xfrm>
          <a:prstGeom prst="downArrowCallou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fr-FR"/>
          </a:p>
        </p:txBody>
      </p:sp>
      <p:sp>
        <p:nvSpPr>
          <p:cNvPr id="10" name="Rectangle à coins arrondis 9"/>
          <p:cNvSpPr/>
          <p:nvPr/>
        </p:nvSpPr>
        <p:spPr>
          <a:xfrm>
            <a:off x="857224" y="2857496"/>
            <a:ext cx="2714644" cy="107157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b="1" dirty="0" smtClean="0"/>
              <a:t>.</a:t>
            </a:r>
            <a:endParaRPr lang="fr-FR" dirty="0"/>
          </a:p>
        </p:txBody>
      </p:sp>
      <p:sp>
        <p:nvSpPr>
          <p:cNvPr id="6" name="Rectangle à coins arrondis 5"/>
          <p:cNvSpPr/>
          <p:nvPr/>
        </p:nvSpPr>
        <p:spPr>
          <a:xfrm>
            <a:off x="785786" y="4214818"/>
            <a:ext cx="2857520" cy="1000132"/>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b="1" dirty="0" smtClean="0"/>
              <a:t>.</a:t>
            </a:r>
            <a:endParaRPr lang="fr-FR" dirty="0"/>
          </a:p>
        </p:txBody>
      </p:sp>
      <p:sp>
        <p:nvSpPr>
          <p:cNvPr id="8" name="Rectangle à coins arrondis 7"/>
          <p:cNvSpPr/>
          <p:nvPr/>
        </p:nvSpPr>
        <p:spPr>
          <a:xfrm>
            <a:off x="500034" y="5429264"/>
            <a:ext cx="3571900" cy="142873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r-FR" b="1" dirty="0" smtClean="0"/>
              <a:t>.</a:t>
            </a:r>
            <a:endParaRPr lang="fr-FR" dirty="0"/>
          </a:p>
        </p:txBody>
      </p:sp>
      <p:sp>
        <p:nvSpPr>
          <p:cNvPr id="2" name="Titre 1"/>
          <p:cNvSpPr>
            <a:spLocks noGrp="1"/>
          </p:cNvSpPr>
          <p:nvPr>
            <p:ph type="title"/>
          </p:nvPr>
        </p:nvSpPr>
        <p:spPr>
          <a:xfrm>
            <a:off x="357158" y="0"/>
            <a:ext cx="8229600" cy="1071546"/>
          </a:xfrm>
        </p:spPr>
        <p:txBody>
          <a:bodyPr>
            <a:normAutofit fontScale="90000"/>
          </a:bodyPr>
          <a:lstStyle/>
          <a:p>
            <a:pPr algn="ctr"/>
            <a:r>
              <a:rPr lang="fr-FR" sz="4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l’aménagement proposé :</a:t>
            </a:r>
            <a:br>
              <a:rPr lang="fr-FR" sz="4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br>
            <a:endParaRPr lang="fr-FR" dirty="0"/>
          </a:p>
        </p:txBody>
      </p:sp>
      <p:pic>
        <p:nvPicPr>
          <p:cNvPr id="1026" name="Picture 2" descr="C:\Users\user\Desktop\aziz\espace vert-Model.png"/>
          <p:cNvPicPr>
            <a:picLocks noGrp="1" noChangeAspect="1" noChangeArrowheads="1"/>
          </p:cNvPicPr>
          <p:nvPr>
            <p:ph sz="half" idx="2"/>
          </p:nvPr>
        </p:nvPicPr>
        <p:blipFill>
          <a:blip r:embed="rId2" cstate="print"/>
          <a:srcRect/>
          <a:stretch>
            <a:fillRect/>
          </a:stretch>
        </p:blipFill>
        <p:spPr bwMode="auto">
          <a:xfrm>
            <a:off x="4143372" y="714356"/>
            <a:ext cx="4814899" cy="6000768"/>
          </a:xfrm>
          <a:prstGeom prst="rect">
            <a:avLst/>
          </a:prstGeom>
          <a:ln w="88900" cap="sq" cmpd="thickThin">
            <a:solidFill>
              <a:schemeClr val="accent5">
                <a:lumMod val="75000"/>
              </a:schemeClr>
            </a:solidFill>
            <a:prstDash val="solid"/>
            <a:miter lim="800000"/>
          </a:ln>
          <a:effectLst>
            <a:innerShdw blurRad="76200">
              <a:srgbClr val="000000"/>
            </a:innerShdw>
          </a:effectLst>
        </p:spPr>
      </p:pic>
      <p:sp>
        <p:nvSpPr>
          <p:cNvPr id="9" name="Espace réservé du contenu 8"/>
          <p:cNvSpPr>
            <a:spLocks noGrp="1"/>
          </p:cNvSpPr>
          <p:nvPr>
            <p:ph sz="half" idx="1"/>
          </p:nvPr>
        </p:nvSpPr>
        <p:spPr>
          <a:xfrm flipH="1">
            <a:off x="0" y="714356"/>
            <a:ext cx="4286248" cy="6143644"/>
          </a:xfrm>
        </p:spPr>
        <p:txBody>
          <a:bodyPr>
            <a:normAutofit lnSpcReduction="10000"/>
          </a:bodyPr>
          <a:lstStyle/>
          <a:p>
            <a:pPr algn="ctr">
              <a:buNone/>
            </a:pPr>
            <a:r>
              <a:rPr lang="fr-FR" b="1" dirty="0" smtClean="0">
                <a:solidFill>
                  <a:srgbClr val="7030A0"/>
                </a:solidFill>
              </a:rPr>
              <a:t>surface de L’espace proposé a aménagé </a:t>
            </a:r>
          </a:p>
          <a:p>
            <a:pPr algn="ctr">
              <a:buNone/>
            </a:pPr>
            <a:r>
              <a:rPr lang="fr-FR" b="1" dirty="0" smtClean="0">
                <a:solidFill>
                  <a:srgbClr val="7030A0"/>
                </a:solidFill>
              </a:rPr>
              <a:t>4hec </a:t>
            </a:r>
            <a:r>
              <a:rPr lang="fr-FR" b="1" dirty="0" smtClean="0"/>
              <a:t>.</a:t>
            </a:r>
          </a:p>
          <a:p>
            <a:pPr algn="ctr">
              <a:buNone/>
            </a:pPr>
            <a:endParaRPr lang="fr-FR" b="1" dirty="0" smtClean="0"/>
          </a:p>
          <a:p>
            <a:endParaRPr lang="fr-FR" b="1" dirty="0" smtClean="0"/>
          </a:p>
          <a:p>
            <a:pPr algn="ctr">
              <a:buNone/>
            </a:pPr>
            <a:r>
              <a:rPr lang="fr-FR" sz="3200" b="1" dirty="0" smtClean="0">
                <a:solidFill>
                  <a:schemeClr val="bg1"/>
                </a:solidFill>
              </a:rPr>
              <a:t>     espace vert </a:t>
            </a:r>
            <a:r>
              <a:rPr lang="fr-FR" b="1" dirty="0" smtClean="0"/>
              <a:t>.</a:t>
            </a:r>
          </a:p>
          <a:p>
            <a:pPr algn="ctr"/>
            <a:endParaRPr lang="fr-FR" b="1" dirty="0" smtClean="0"/>
          </a:p>
          <a:p>
            <a:pPr algn="ctr"/>
            <a:endParaRPr lang="fr-FR" b="1" dirty="0" smtClean="0"/>
          </a:p>
          <a:p>
            <a:pPr algn="ctr">
              <a:buNone/>
            </a:pPr>
            <a:r>
              <a:rPr lang="fr-FR" sz="2800" b="1" dirty="0" smtClean="0">
                <a:solidFill>
                  <a:schemeClr val="bg1"/>
                </a:solidFill>
              </a:rPr>
              <a:t>Placette</a:t>
            </a:r>
          </a:p>
          <a:p>
            <a:pPr algn="ctr">
              <a:buNone/>
            </a:pPr>
            <a:endParaRPr lang="fr-FR" sz="2800" b="1" dirty="0" smtClean="0">
              <a:solidFill>
                <a:schemeClr val="bg1"/>
              </a:solidFill>
            </a:endParaRPr>
          </a:p>
          <a:p>
            <a:endParaRPr lang="fr-FR" b="1" dirty="0" smtClean="0">
              <a:solidFill>
                <a:schemeClr val="bg1"/>
              </a:solidFill>
            </a:endParaRPr>
          </a:p>
          <a:p>
            <a:pPr algn="ctr">
              <a:buFont typeface="Arial" pitchFamily="34" charset="0"/>
              <a:buChar char="•"/>
            </a:pPr>
            <a:r>
              <a:rPr lang="fr-FR" b="1" dirty="0" smtClean="0">
                <a:solidFill>
                  <a:schemeClr val="bg1"/>
                </a:solidFill>
              </a:rPr>
              <a:t>Des locaux multi services (restauran</a:t>
            </a:r>
            <a:r>
              <a:rPr lang="fr-FR" b="1" i="1" dirty="0" smtClean="0">
                <a:solidFill>
                  <a:schemeClr val="bg1"/>
                </a:solidFill>
              </a:rPr>
              <a:t>t, </a:t>
            </a:r>
            <a:r>
              <a:rPr lang="fr-FR" b="1" dirty="0" smtClean="0">
                <a:solidFill>
                  <a:schemeClr val="bg1"/>
                </a:solidFill>
              </a:rPr>
              <a:t>cafétéria,,,, )</a:t>
            </a:r>
            <a:endParaRPr lang="fr-FR" dirty="0">
              <a:solidFill>
                <a:schemeClr val="bg1"/>
              </a:solidFill>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5"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3000"/>
                                        <p:tgtEl>
                                          <p:spTgt spid="1026"/>
                                        </p:tgtEl>
                                      </p:cBhvr>
                                    </p:animEffect>
                                    <p:anim calcmode="lin" valueType="num">
                                      <p:cBhvr>
                                        <p:cTn id="14" dur="3000" fill="hold"/>
                                        <p:tgtEl>
                                          <p:spTgt spid="1026"/>
                                        </p:tgtEl>
                                        <p:attrNameLst>
                                          <p:attrName>style.rotation</p:attrName>
                                        </p:attrNameLst>
                                      </p:cBhvr>
                                      <p:tavLst>
                                        <p:tav tm="0">
                                          <p:val>
                                            <p:fltVal val="720"/>
                                          </p:val>
                                        </p:tav>
                                        <p:tav tm="100000">
                                          <p:val>
                                            <p:fltVal val="0"/>
                                          </p:val>
                                        </p:tav>
                                      </p:tavLst>
                                    </p:anim>
                                    <p:anim calcmode="lin" valueType="num">
                                      <p:cBhvr>
                                        <p:cTn id="15" dur="3000" fill="hold"/>
                                        <p:tgtEl>
                                          <p:spTgt spid="1026"/>
                                        </p:tgtEl>
                                        <p:attrNameLst>
                                          <p:attrName>ppt_h</p:attrName>
                                        </p:attrNameLst>
                                      </p:cBhvr>
                                      <p:tavLst>
                                        <p:tav tm="0">
                                          <p:val>
                                            <p:fltVal val="0"/>
                                          </p:val>
                                        </p:tav>
                                        <p:tav tm="100000">
                                          <p:val>
                                            <p:strVal val="#ppt_h"/>
                                          </p:val>
                                        </p:tav>
                                      </p:tavLst>
                                    </p:anim>
                                    <p:anim calcmode="lin" valueType="num">
                                      <p:cBhvr>
                                        <p:cTn id="16" dur="3000" fill="hold"/>
                                        <p:tgtEl>
                                          <p:spTgt spid="1026"/>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35"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0"/>
                                        <p:tgtEl>
                                          <p:spTgt spid="12"/>
                                        </p:tgtEl>
                                      </p:cBhvr>
                                    </p:animEffect>
                                    <p:anim calcmode="lin" valueType="num">
                                      <p:cBhvr>
                                        <p:cTn id="22" dur="2000" fill="hold"/>
                                        <p:tgtEl>
                                          <p:spTgt spid="12"/>
                                        </p:tgtEl>
                                        <p:attrNameLst>
                                          <p:attrName>style.rotation</p:attrName>
                                        </p:attrNameLst>
                                      </p:cBhvr>
                                      <p:tavLst>
                                        <p:tav tm="0">
                                          <p:val>
                                            <p:fltVal val="720"/>
                                          </p:val>
                                        </p:tav>
                                        <p:tav tm="100000">
                                          <p:val>
                                            <p:fltVal val="0"/>
                                          </p:val>
                                        </p:tav>
                                      </p:tavLst>
                                    </p:anim>
                                    <p:anim calcmode="lin" valueType="num">
                                      <p:cBhvr>
                                        <p:cTn id="23" dur="2000" fill="hold"/>
                                        <p:tgtEl>
                                          <p:spTgt spid="12"/>
                                        </p:tgtEl>
                                        <p:attrNameLst>
                                          <p:attrName>ppt_h</p:attrName>
                                        </p:attrNameLst>
                                      </p:cBhvr>
                                      <p:tavLst>
                                        <p:tav tm="0">
                                          <p:val>
                                            <p:fltVal val="0"/>
                                          </p:val>
                                        </p:tav>
                                        <p:tav tm="100000">
                                          <p:val>
                                            <p:strVal val="#ppt_h"/>
                                          </p:val>
                                        </p:tav>
                                      </p:tavLst>
                                    </p:anim>
                                    <p:anim calcmode="lin" valueType="num">
                                      <p:cBhvr>
                                        <p:cTn id="24" dur="2000" fill="hold"/>
                                        <p:tgtEl>
                                          <p:spTgt spid="12"/>
                                        </p:tgtEl>
                                        <p:attrNameLst>
                                          <p:attrName>ppt_w</p:attrName>
                                        </p:attrNameLst>
                                      </p:cBhvr>
                                      <p:tavLst>
                                        <p:tav tm="0">
                                          <p:val>
                                            <p:fltVal val="0"/>
                                          </p:val>
                                        </p:tav>
                                        <p:tav tm="100000">
                                          <p:val>
                                            <p:strVal val="#ppt_w"/>
                                          </p:val>
                                        </p:tav>
                                      </p:tavLst>
                                    </p:anim>
                                  </p:childTnLst>
                                </p:cTn>
                              </p:par>
                            </p:childTnLst>
                          </p:cTn>
                        </p:par>
                      </p:childTnLst>
                    </p:cTn>
                  </p:par>
                  <p:par>
                    <p:cTn id="25" fill="hold">
                      <p:stCondLst>
                        <p:cond delay="indefinite"/>
                      </p:stCondLst>
                      <p:childTnLst>
                        <p:par>
                          <p:cTn id="26" fill="hold">
                            <p:stCondLst>
                              <p:cond delay="0"/>
                            </p:stCondLst>
                            <p:childTnLst>
                              <p:par>
                                <p:cTn id="27" presetID="35" presetClass="entr" presetSubtype="0" fill="hold" grpId="0"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fade">
                                      <p:cBhvr>
                                        <p:cTn id="29" dur="2000"/>
                                        <p:tgtEl>
                                          <p:spTgt spid="9">
                                            <p:txEl>
                                              <p:pRg st="0" end="0"/>
                                            </p:txEl>
                                          </p:spTgt>
                                        </p:tgtEl>
                                      </p:cBhvr>
                                    </p:animEffect>
                                    <p:anim calcmode="lin" valueType="num">
                                      <p:cBhvr>
                                        <p:cTn id="30" dur="2000" fill="hold"/>
                                        <p:tgtEl>
                                          <p:spTgt spid="9">
                                            <p:txEl>
                                              <p:pRg st="0" end="0"/>
                                            </p:txEl>
                                          </p:spTgt>
                                        </p:tgtEl>
                                        <p:attrNameLst>
                                          <p:attrName>style.rotation</p:attrName>
                                        </p:attrNameLst>
                                      </p:cBhvr>
                                      <p:tavLst>
                                        <p:tav tm="0">
                                          <p:val>
                                            <p:fltVal val="720"/>
                                          </p:val>
                                        </p:tav>
                                        <p:tav tm="100000">
                                          <p:val>
                                            <p:fltVal val="0"/>
                                          </p:val>
                                        </p:tav>
                                      </p:tavLst>
                                    </p:anim>
                                    <p:anim calcmode="lin" valueType="num">
                                      <p:cBhvr>
                                        <p:cTn id="31" dur="2000" fill="hold"/>
                                        <p:tgtEl>
                                          <p:spTgt spid="9">
                                            <p:txEl>
                                              <p:pRg st="0" end="0"/>
                                            </p:txEl>
                                          </p:spTgt>
                                        </p:tgtEl>
                                        <p:attrNameLst>
                                          <p:attrName>ppt_h</p:attrName>
                                        </p:attrNameLst>
                                      </p:cBhvr>
                                      <p:tavLst>
                                        <p:tav tm="0">
                                          <p:val>
                                            <p:fltVal val="0"/>
                                          </p:val>
                                        </p:tav>
                                        <p:tav tm="100000">
                                          <p:val>
                                            <p:strVal val="#ppt_h"/>
                                          </p:val>
                                        </p:tav>
                                      </p:tavLst>
                                    </p:anim>
                                    <p:anim calcmode="lin" valueType="num">
                                      <p:cBhvr>
                                        <p:cTn id="32" dur="2000" fill="hold"/>
                                        <p:tgtEl>
                                          <p:spTgt spid="9">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33" fill="hold">
                      <p:stCondLst>
                        <p:cond delay="indefinite"/>
                      </p:stCondLst>
                      <p:childTnLst>
                        <p:par>
                          <p:cTn id="34" fill="hold">
                            <p:stCondLst>
                              <p:cond delay="0"/>
                            </p:stCondLst>
                            <p:childTnLst>
                              <p:par>
                                <p:cTn id="35" presetID="35" presetClass="entr" presetSubtype="0" fill="hold" grpId="0" nodeType="clickEffect">
                                  <p:stCondLst>
                                    <p:cond delay="0"/>
                                  </p:stCondLst>
                                  <p:childTnLst>
                                    <p:set>
                                      <p:cBhvr>
                                        <p:cTn id="36" dur="1" fill="hold">
                                          <p:stCondLst>
                                            <p:cond delay="0"/>
                                          </p:stCondLst>
                                        </p:cTn>
                                        <p:tgtEl>
                                          <p:spTgt spid="9">
                                            <p:txEl>
                                              <p:pRg st="1" end="1"/>
                                            </p:txEl>
                                          </p:spTgt>
                                        </p:tgtEl>
                                        <p:attrNameLst>
                                          <p:attrName>style.visibility</p:attrName>
                                        </p:attrNameLst>
                                      </p:cBhvr>
                                      <p:to>
                                        <p:strVal val="visible"/>
                                      </p:to>
                                    </p:set>
                                    <p:animEffect transition="in" filter="fade">
                                      <p:cBhvr>
                                        <p:cTn id="37" dur="2000"/>
                                        <p:tgtEl>
                                          <p:spTgt spid="9">
                                            <p:txEl>
                                              <p:pRg st="1" end="1"/>
                                            </p:txEl>
                                          </p:spTgt>
                                        </p:tgtEl>
                                      </p:cBhvr>
                                    </p:animEffect>
                                    <p:anim calcmode="lin" valueType="num">
                                      <p:cBhvr>
                                        <p:cTn id="38" dur="2000" fill="hold"/>
                                        <p:tgtEl>
                                          <p:spTgt spid="9">
                                            <p:txEl>
                                              <p:pRg st="1" end="1"/>
                                            </p:txEl>
                                          </p:spTgt>
                                        </p:tgtEl>
                                        <p:attrNameLst>
                                          <p:attrName>style.rotation</p:attrName>
                                        </p:attrNameLst>
                                      </p:cBhvr>
                                      <p:tavLst>
                                        <p:tav tm="0">
                                          <p:val>
                                            <p:fltVal val="720"/>
                                          </p:val>
                                        </p:tav>
                                        <p:tav tm="100000">
                                          <p:val>
                                            <p:fltVal val="0"/>
                                          </p:val>
                                        </p:tav>
                                      </p:tavLst>
                                    </p:anim>
                                    <p:anim calcmode="lin" valueType="num">
                                      <p:cBhvr>
                                        <p:cTn id="39" dur="2000" fill="hold"/>
                                        <p:tgtEl>
                                          <p:spTgt spid="9">
                                            <p:txEl>
                                              <p:pRg st="1" end="1"/>
                                            </p:txEl>
                                          </p:spTgt>
                                        </p:tgtEl>
                                        <p:attrNameLst>
                                          <p:attrName>ppt_h</p:attrName>
                                        </p:attrNameLst>
                                      </p:cBhvr>
                                      <p:tavLst>
                                        <p:tav tm="0">
                                          <p:val>
                                            <p:fltVal val="0"/>
                                          </p:val>
                                        </p:tav>
                                        <p:tav tm="100000">
                                          <p:val>
                                            <p:strVal val="#ppt_h"/>
                                          </p:val>
                                        </p:tav>
                                      </p:tavLst>
                                    </p:anim>
                                    <p:anim calcmode="lin" valueType="num">
                                      <p:cBhvr>
                                        <p:cTn id="40" dur="2000" fill="hold"/>
                                        <p:tgtEl>
                                          <p:spTgt spid="9">
                                            <p:txEl>
                                              <p:pRg st="1" end="1"/>
                                            </p:txEl>
                                          </p:spTgt>
                                        </p:tgtEl>
                                        <p:attrNameLst>
                                          <p:attrName>ppt_w</p:attrName>
                                        </p:attrNameLst>
                                      </p:cBhvr>
                                      <p:tavLst>
                                        <p:tav tm="0">
                                          <p:val>
                                            <p:fltVal val="0"/>
                                          </p:val>
                                        </p:tav>
                                        <p:tav tm="100000">
                                          <p:val>
                                            <p:strVal val="#ppt_w"/>
                                          </p:val>
                                        </p:tav>
                                      </p:tavLst>
                                    </p:anim>
                                  </p:childTnLst>
                                </p:cTn>
                              </p:par>
                            </p:childTnLst>
                          </p:cTn>
                        </p:par>
                      </p:childTnLst>
                    </p:cTn>
                  </p:par>
                  <p:par>
                    <p:cTn id="41" fill="hold">
                      <p:stCondLst>
                        <p:cond delay="indefinite"/>
                      </p:stCondLst>
                      <p:childTnLst>
                        <p:par>
                          <p:cTn id="42" fill="hold">
                            <p:stCondLst>
                              <p:cond delay="0"/>
                            </p:stCondLst>
                            <p:childTnLst>
                              <p:par>
                                <p:cTn id="43" presetID="35"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2000"/>
                                        <p:tgtEl>
                                          <p:spTgt spid="10"/>
                                        </p:tgtEl>
                                      </p:cBhvr>
                                    </p:animEffect>
                                    <p:anim calcmode="lin" valueType="num">
                                      <p:cBhvr>
                                        <p:cTn id="46" dur="2000" fill="hold"/>
                                        <p:tgtEl>
                                          <p:spTgt spid="10"/>
                                        </p:tgtEl>
                                        <p:attrNameLst>
                                          <p:attrName>style.rotation</p:attrName>
                                        </p:attrNameLst>
                                      </p:cBhvr>
                                      <p:tavLst>
                                        <p:tav tm="0">
                                          <p:val>
                                            <p:fltVal val="720"/>
                                          </p:val>
                                        </p:tav>
                                        <p:tav tm="100000">
                                          <p:val>
                                            <p:fltVal val="0"/>
                                          </p:val>
                                        </p:tav>
                                      </p:tavLst>
                                    </p:anim>
                                    <p:anim calcmode="lin" valueType="num">
                                      <p:cBhvr>
                                        <p:cTn id="47" dur="2000" fill="hold"/>
                                        <p:tgtEl>
                                          <p:spTgt spid="10"/>
                                        </p:tgtEl>
                                        <p:attrNameLst>
                                          <p:attrName>ppt_h</p:attrName>
                                        </p:attrNameLst>
                                      </p:cBhvr>
                                      <p:tavLst>
                                        <p:tav tm="0">
                                          <p:val>
                                            <p:fltVal val="0"/>
                                          </p:val>
                                        </p:tav>
                                        <p:tav tm="100000">
                                          <p:val>
                                            <p:strVal val="#ppt_h"/>
                                          </p:val>
                                        </p:tav>
                                      </p:tavLst>
                                    </p:anim>
                                    <p:anim calcmode="lin" valueType="num">
                                      <p:cBhvr>
                                        <p:cTn id="48" dur="2000" fill="hold"/>
                                        <p:tgtEl>
                                          <p:spTgt spid="10"/>
                                        </p:tgtEl>
                                        <p:attrNameLst>
                                          <p:attrName>ppt_w</p:attrName>
                                        </p:attrNameLst>
                                      </p:cBhvr>
                                      <p:tavLst>
                                        <p:tav tm="0">
                                          <p:val>
                                            <p:fltVal val="0"/>
                                          </p:val>
                                        </p:tav>
                                        <p:tav tm="100000">
                                          <p:val>
                                            <p:strVal val="#ppt_w"/>
                                          </p:val>
                                        </p:tav>
                                      </p:tavLst>
                                    </p:anim>
                                  </p:childTnLst>
                                </p:cTn>
                              </p:par>
                            </p:childTnLst>
                          </p:cTn>
                        </p:par>
                      </p:childTnLst>
                    </p:cTn>
                  </p:par>
                  <p:par>
                    <p:cTn id="49" fill="hold">
                      <p:stCondLst>
                        <p:cond delay="indefinite"/>
                      </p:stCondLst>
                      <p:childTnLst>
                        <p:par>
                          <p:cTn id="50" fill="hold">
                            <p:stCondLst>
                              <p:cond delay="0"/>
                            </p:stCondLst>
                            <p:childTnLst>
                              <p:par>
                                <p:cTn id="51" presetID="35" presetClass="entr" presetSubtype="0" fill="hold" grpId="0" nodeType="clickEffect">
                                  <p:stCondLst>
                                    <p:cond delay="0"/>
                                  </p:stCondLst>
                                  <p:childTnLst>
                                    <p:set>
                                      <p:cBhvr>
                                        <p:cTn id="52" dur="1" fill="hold">
                                          <p:stCondLst>
                                            <p:cond delay="0"/>
                                          </p:stCondLst>
                                        </p:cTn>
                                        <p:tgtEl>
                                          <p:spTgt spid="9">
                                            <p:txEl>
                                              <p:pRg st="4" end="4"/>
                                            </p:txEl>
                                          </p:spTgt>
                                        </p:tgtEl>
                                        <p:attrNameLst>
                                          <p:attrName>style.visibility</p:attrName>
                                        </p:attrNameLst>
                                      </p:cBhvr>
                                      <p:to>
                                        <p:strVal val="visible"/>
                                      </p:to>
                                    </p:set>
                                    <p:animEffect transition="in" filter="fade">
                                      <p:cBhvr>
                                        <p:cTn id="53" dur="2000"/>
                                        <p:tgtEl>
                                          <p:spTgt spid="9">
                                            <p:txEl>
                                              <p:pRg st="4" end="4"/>
                                            </p:txEl>
                                          </p:spTgt>
                                        </p:tgtEl>
                                      </p:cBhvr>
                                    </p:animEffect>
                                    <p:anim calcmode="lin" valueType="num">
                                      <p:cBhvr>
                                        <p:cTn id="54" dur="2000" fill="hold"/>
                                        <p:tgtEl>
                                          <p:spTgt spid="9">
                                            <p:txEl>
                                              <p:pRg st="4" end="4"/>
                                            </p:txEl>
                                          </p:spTgt>
                                        </p:tgtEl>
                                        <p:attrNameLst>
                                          <p:attrName>style.rotation</p:attrName>
                                        </p:attrNameLst>
                                      </p:cBhvr>
                                      <p:tavLst>
                                        <p:tav tm="0">
                                          <p:val>
                                            <p:fltVal val="720"/>
                                          </p:val>
                                        </p:tav>
                                        <p:tav tm="100000">
                                          <p:val>
                                            <p:fltVal val="0"/>
                                          </p:val>
                                        </p:tav>
                                      </p:tavLst>
                                    </p:anim>
                                    <p:anim calcmode="lin" valueType="num">
                                      <p:cBhvr>
                                        <p:cTn id="55" dur="2000" fill="hold"/>
                                        <p:tgtEl>
                                          <p:spTgt spid="9">
                                            <p:txEl>
                                              <p:pRg st="4" end="4"/>
                                            </p:txEl>
                                          </p:spTgt>
                                        </p:tgtEl>
                                        <p:attrNameLst>
                                          <p:attrName>ppt_h</p:attrName>
                                        </p:attrNameLst>
                                      </p:cBhvr>
                                      <p:tavLst>
                                        <p:tav tm="0">
                                          <p:val>
                                            <p:fltVal val="0"/>
                                          </p:val>
                                        </p:tav>
                                        <p:tav tm="100000">
                                          <p:val>
                                            <p:strVal val="#ppt_h"/>
                                          </p:val>
                                        </p:tav>
                                      </p:tavLst>
                                    </p:anim>
                                    <p:anim calcmode="lin" valueType="num">
                                      <p:cBhvr>
                                        <p:cTn id="56" dur="2000" fill="hold"/>
                                        <p:tgtEl>
                                          <p:spTgt spid="9">
                                            <p:txEl>
                                              <p:pRg st="4" end="4"/>
                                            </p:txEl>
                                          </p:spTgt>
                                        </p:tgtEl>
                                        <p:attrNameLst>
                                          <p:attrName>ppt_w</p:attrName>
                                        </p:attrNameLst>
                                      </p:cBhvr>
                                      <p:tavLst>
                                        <p:tav tm="0">
                                          <p:val>
                                            <p:fltVal val="0"/>
                                          </p:val>
                                        </p:tav>
                                        <p:tav tm="100000">
                                          <p:val>
                                            <p:strVal val="#ppt_w"/>
                                          </p:val>
                                        </p:tav>
                                      </p:tavLst>
                                    </p:anim>
                                  </p:childTnLst>
                                </p:cTn>
                              </p:par>
                            </p:childTnLst>
                          </p:cTn>
                        </p:par>
                      </p:childTnLst>
                    </p:cTn>
                  </p:par>
                  <p:par>
                    <p:cTn id="57" fill="hold">
                      <p:stCondLst>
                        <p:cond delay="indefinite"/>
                      </p:stCondLst>
                      <p:childTnLst>
                        <p:par>
                          <p:cTn id="58" fill="hold">
                            <p:stCondLst>
                              <p:cond delay="0"/>
                            </p:stCondLst>
                            <p:childTnLst>
                              <p:par>
                                <p:cTn id="59" presetID="35" presetClass="entr" presetSubtype="0" fill="hold" grpId="0" nodeType="click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2000"/>
                                        <p:tgtEl>
                                          <p:spTgt spid="6"/>
                                        </p:tgtEl>
                                      </p:cBhvr>
                                    </p:animEffect>
                                    <p:anim calcmode="lin" valueType="num">
                                      <p:cBhvr>
                                        <p:cTn id="62" dur="2000" fill="hold"/>
                                        <p:tgtEl>
                                          <p:spTgt spid="6"/>
                                        </p:tgtEl>
                                        <p:attrNameLst>
                                          <p:attrName>style.rotation</p:attrName>
                                        </p:attrNameLst>
                                      </p:cBhvr>
                                      <p:tavLst>
                                        <p:tav tm="0">
                                          <p:val>
                                            <p:fltVal val="720"/>
                                          </p:val>
                                        </p:tav>
                                        <p:tav tm="100000">
                                          <p:val>
                                            <p:fltVal val="0"/>
                                          </p:val>
                                        </p:tav>
                                      </p:tavLst>
                                    </p:anim>
                                    <p:anim calcmode="lin" valueType="num">
                                      <p:cBhvr>
                                        <p:cTn id="63" dur="2000" fill="hold"/>
                                        <p:tgtEl>
                                          <p:spTgt spid="6"/>
                                        </p:tgtEl>
                                        <p:attrNameLst>
                                          <p:attrName>ppt_h</p:attrName>
                                        </p:attrNameLst>
                                      </p:cBhvr>
                                      <p:tavLst>
                                        <p:tav tm="0">
                                          <p:val>
                                            <p:fltVal val="0"/>
                                          </p:val>
                                        </p:tav>
                                        <p:tav tm="100000">
                                          <p:val>
                                            <p:strVal val="#ppt_h"/>
                                          </p:val>
                                        </p:tav>
                                      </p:tavLst>
                                    </p:anim>
                                    <p:anim calcmode="lin" valueType="num">
                                      <p:cBhvr>
                                        <p:cTn id="64"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65" fill="hold">
                      <p:stCondLst>
                        <p:cond delay="indefinite"/>
                      </p:stCondLst>
                      <p:childTnLst>
                        <p:par>
                          <p:cTn id="66" fill="hold">
                            <p:stCondLst>
                              <p:cond delay="0"/>
                            </p:stCondLst>
                            <p:childTnLst>
                              <p:par>
                                <p:cTn id="67" presetID="35" presetClass="entr" presetSubtype="0" fill="hold" grpId="0" nodeType="clickEffect">
                                  <p:stCondLst>
                                    <p:cond delay="0"/>
                                  </p:stCondLst>
                                  <p:childTnLst>
                                    <p:set>
                                      <p:cBhvr>
                                        <p:cTn id="68" dur="1" fill="hold">
                                          <p:stCondLst>
                                            <p:cond delay="0"/>
                                          </p:stCondLst>
                                        </p:cTn>
                                        <p:tgtEl>
                                          <p:spTgt spid="9">
                                            <p:txEl>
                                              <p:pRg st="7" end="7"/>
                                            </p:txEl>
                                          </p:spTgt>
                                        </p:tgtEl>
                                        <p:attrNameLst>
                                          <p:attrName>style.visibility</p:attrName>
                                        </p:attrNameLst>
                                      </p:cBhvr>
                                      <p:to>
                                        <p:strVal val="visible"/>
                                      </p:to>
                                    </p:set>
                                    <p:animEffect transition="in" filter="fade">
                                      <p:cBhvr>
                                        <p:cTn id="69" dur="2000"/>
                                        <p:tgtEl>
                                          <p:spTgt spid="9">
                                            <p:txEl>
                                              <p:pRg st="7" end="7"/>
                                            </p:txEl>
                                          </p:spTgt>
                                        </p:tgtEl>
                                      </p:cBhvr>
                                    </p:animEffect>
                                    <p:anim calcmode="lin" valueType="num">
                                      <p:cBhvr>
                                        <p:cTn id="70" dur="2000" fill="hold"/>
                                        <p:tgtEl>
                                          <p:spTgt spid="9">
                                            <p:txEl>
                                              <p:pRg st="7" end="7"/>
                                            </p:txEl>
                                          </p:spTgt>
                                        </p:tgtEl>
                                        <p:attrNameLst>
                                          <p:attrName>style.rotation</p:attrName>
                                        </p:attrNameLst>
                                      </p:cBhvr>
                                      <p:tavLst>
                                        <p:tav tm="0">
                                          <p:val>
                                            <p:fltVal val="720"/>
                                          </p:val>
                                        </p:tav>
                                        <p:tav tm="100000">
                                          <p:val>
                                            <p:fltVal val="0"/>
                                          </p:val>
                                        </p:tav>
                                      </p:tavLst>
                                    </p:anim>
                                    <p:anim calcmode="lin" valueType="num">
                                      <p:cBhvr>
                                        <p:cTn id="71" dur="2000" fill="hold"/>
                                        <p:tgtEl>
                                          <p:spTgt spid="9">
                                            <p:txEl>
                                              <p:pRg st="7" end="7"/>
                                            </p:txEl>
                                          </p:spTgt>
                                        </p:tgtEl>
                                        <p:attrNameLst>
                                          <p:attrName>ppt_h</p:attrName>
                                        </p:attrNameLst>
                                      </p:cBhvr>
                                      <p:tavLst>
                                        <p:tav tm="0">
                                          <p:val>
                                            <p:fltVal val="0"/>
                                          </p:val>
                                        </p:tav>
                                        <p:tav tm="100000">
                                          <p:val>
                                            <p:strVal val="#ppt_h"/>
                                          </p:val>
                                        </p:tav>
                                      </p:tavLst>
                                    </p:anim>
                                    <p:anim calcmode="lin" valueType="num">
                                      <p:cBhvr>
                                        <p:cTn id="72" dur="2000" fill="hold"/>
                                        <p:tgtEl>
                                          <p:spTgt spid="9">
                                            <p:txEl>
                                              <p:pRg st="7" end="7"/>
                                            </p:txEl>
                                          </p:spTgt>
                                        </p:tgtEl>
                                        <p:attrNameLst>
                                          <p:attrName>ppt_w</p:attrName>
                                        </p:attrNameLst>
                                      </p:cBhvr>
                                      <p:tavLst>
                                        <p:tav tm="0">
                                          <p:val>
                                            <p:fltVal val="0"/>
                                          </p:val>
                                        </p:tav>
                                        <p:tav tm="100000">
                                          <p:val>
                                            <p:strVal val="#ppt_w"/>
                                          </p:val>
                                        </p:tav>
                                      </p:tavLst>
                                    </p:anim>
                                  </p:childTnLst>
                                </p:cTn>
                              </p:par>
                            </p:childTnLst>
                          </p:cTn>
                        </p:par>
                      </p:childTnLst>
                    </p:cTn>
                  </p:par>
                  <p:par>
                    <p:cTn id="73" fill="hold">
                      <p:stCondLst>
                        <p:cond delay="indefinite"/>
                      </p:stCondLst>
                      <p:childTnLst>
                        <p:par>
                          <p:cTn id="74" fill="hold">
                            <p:stCondLst>
                              <p:cond delay="0"/>
                            </p:stCondLst>
                            <p:childTnLst>
                              <p:par>
                                <p:cTn id="75" presetID="35" presetClass="entr" presetSubtype="0" fill="hold" grpId="0" nodeType="click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fade">
                                      <p:cBhvr>
                                        <p:cTn id="77" dur="2000"/>
                                        <p:tgtEl>
                                          <p:spTgt spid="8"/>
                                        </p:tgtEl>
                                      </p:cBhvr>
                                    </p:animEffect>
                                    <p:anim calcmode="lin" valueType="num">
                                      <p:cBhvr>
                                        <p:cTn id="78" dur="2000" fill="hold"/>
                                        <p:tgtEl>
                                          <p:spTgt spid="8"/>
                                        </p:tgtEl>
                                        <p:attrNameLst>
                                          <p:attrName>style.rotation</p:attrName>
                                        </p:attrNameLst>
                                      </p:cBhvr>
                                      <p:tavLst>
                                        <p:tav tm="0">
                                          <p:val>
                                            <p:fltVal val="720"/>
                                          </p:val>
                                        </p:tav>
                                        <p:tav tm="100000">
                                          <p:val>
                                            <p:fltVal val="0"/>
                                          </p:val>
                                        </p:tav>
                                      </p:tavLst>
                                    </p:anim>
                                    <p:anim calcmode="lin" valueType="num">
                                      <p:cBhvr>
                                        <p:cTn id="79" dur="2000" fill="hold"/>
                                        <p:tgtEl>
                                          <p:spTgt spid="8"/>
                                        </p:tgtEl>
                                        <p:attrNameLst>
                                          <p:attrName>ppt_h</p:attrName>
                                        </p:attrNameLst>
                                      </p:cBhvr>
                                      <p:tavLst>
                                        <p:tav tm="0">
                                          <p:val>
                                            <p:fltVal val="0"/>
                                          </p:val>
                                        </p:tav>
                                        <p:tav tm="100000">
                                          <p:val>
                                            <p:strVal val="#ppt_h"/>
                                          </p:val>
                                        </p:tav>
                                      </p:tavLst>
                                    </p:anim>
                                    <p:anim calcmode="lin" valueType="num">
                                      <p:cBhvr>
                                        <p:cTn id="80" dur="2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81" fill="hold">
                      <p:stCondLst>
                        <p:cond delay="indefinite"/>
                      </p:stCondLst>
                      <p:childTnLst>
                        <p:par>
                          <p:cTn id="82" fill="hold">
                            <p:stCondLst>
                              <p:cond delay="0"/>
                            </p:stCondLst>
                            <p:childTnLst>
                              <p:par>
                                <p:cTn id="83" presetID="35" presetClass="entr" presetSubtype="0" fill="hold" grpId="0" nodeType="clickEffect">
                                  <p:stCondLst>
                                    <p:cond delay="0"/>
                                  </p:stCondLst>
                                  <p:childTnLst>
                                    <p:set>
                                      <p:cBhvr>
                                        <p:cTn id="84" dur="1" fill="hold">
                                          <p:stCondLst>
                                            <p:cond delay="0"/>
                                          </p:stCondLst>
                                        </p:cTn>
                                        <p:tgtEl>
                                          <p:spTgt spid="9">
                                            <p:txEl>
                                              <p:pRg st="10" end="10"/>
                                            </p:txEl>
                                          </p:spTgt>
                                        </p:tgtEl>
                                        <p:attrNameLst>
                                          <p:attrName>style.visibility</p:attrName>
                                        </p:attrNameLst>
                                      </p:cBhvr>
                                      <p:to>
                                        <p:strVal val="visible"/>
                                      </p:to>
                                    </p:set>
                                    <p:animEffect transition="in" filter="fade">
                                      <p:cBhvr>
                                        <p:cTn id="85" dur="2000"/>
                                        <p:tgtEl>
                                          <p:spTgt spid="9">
                                            <p:txEl>
                                              <p:pRg st="10" end="10"/>
                                            </p:txEl>
                                          </p:spTgt>
                                        </p:tgtEl>
                                      </p:cBhvr>
                                    </p:animEffect>
                                    <p:anim calcmode="lin" valueType="num">
                                      <p:cBhvr>
                                        <p:cTn id="86" dur="2000" fill="hold"/>
                                        <p:tgtEl>
                                          <p:spTgt spid="9">
                                            <p:txEl>
                                              <p:pRg st="10" end="10"/>
                                            </p:txEl>
                                          </p:spTgt>
                                        </p:tgtEl>
                                        <p:attrNameLst>
                                          <p:attrName>style.rotation</p:attrName>
                                        </p:attrNameLst>
                                      </p:cBhvr>
                                      <p:tavLst>
                                        <p:tav tm="0">
                                          <p:val>
                                            <p:fltVal val="720"/>
                                          </p:val>
                                        </p:tav>
                                        <p:tav tm="100000">
                                          <p:val>
                                            <p:fltVal val="0"/>
                                          </p:val>
                                        </p:tav>
                                      </p:tavLst>
                                    </p:anim>
                                    <p:anim calcmode="lin" valueType="num">
                                      <p:cBhvr>
                                        <p:cTn id="87" dur="2000" fill="hold"/>
                                        <p:tgtEl>
                                          <p:spTgt spid="9">
                                            <p:txEl>
                                              <p:pRg st="10" end="10"/>
                                            </p:txEl>
                                          </p:spTgt>
                                        </p:tgtEl>
                                        <p:attrNameLst>
                                          <p:attrName>ppt_h</p:attrName>
                                        </p:attrNameLst>
                                      </p:cBhvr>
                                      <p:tavLst>
                                        <p:tav tm="0">
                                          <p:val>
                                            <p:fltVal val="0"/>
                                          </p:val>
                                        </p:tav>
                                        <p:tav tm="100000">
                                          <p:val>
                                            <p:strVal val="#ppt_h"/>
                                          </p:val>
                                        </p:tav>
                                      </p:tavLst>
                                    </p:anim>
                                    <p:anim calcmode="lin" valueType="num">
                                      <p:cBhvr>
                                        <p:cTn id="88" dur="2000" fill="hold"/>
                                        <p:tgtEl>
                                          <p:spTgt spid="9">
                                            <p:txEl>
                                              <p:pRg st="10" end="1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6" grpId="0" animBg="1"/>
      <p:bldP spid="8" grpId="0" animBg="1"/>
      <p:bldP spid="2" grpId="0"/>
      <p:bldP spid="9"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DSCI0134.JPG"/>
          <p:cNvPicPr>
            <a:picLocks noChangeAspect="1"/>
          </p:cNvPicPr>
          <p:nvPr/>
        </p:nvPicPr>
        <p:blipFill>
          <a:blip r:embed="rId2" cstate="print"/>
          <a:stretch>
            <a:fillRect/>
          </a:stretch>
        </p:blipFill>
        <p:spPr>
          <a:xfrm>
            <a:off x="0" y="0"/>
            <a:ext cx="9144000" cy="6858000"/>
          </a:xfrm>
          <a:prstGeom prst="rect">
            <a:avLst/>
          </a:prstGeom>
        </p:spPr>
      </p:pic>
      <p:sp>
        <p:nvSpPr>
          <p:cNvPr id="17409" name="Rectangle 1"/>
          <p:cNvSpPr>
            <a:spLocks noChangeArrowheads="1"/>
          </p:cNvSpPr>
          <p:nvPr/>
        </p:nvSpPr>
        <p:spPr bwMode="auto">
          <a:xfrm>
            <a:off x="0" y="0"/>
            <a:ext cx="9144000" cy="57554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4219575" algn="l"/>
              </a:tabLst>
            </a:pPr>
            <a:r>
              <a:rPr kumimoji="0" lang="fr-FR" sz="48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Conclusion :</a:t>
            </a:r>
            <a:endParaRPr kumimoji="0" lang="fr-FR" sz="4400" b="0" i="0" u="none" strike="noStrike" cap="none" normalizeH="0" baseline="0" dirty="0" smtClean="0">
              <a:ln>
                <a:noFill/>
              </a:ln>
              <a:solidFill>
                <a:srgbClr val="FF0000"/>
              </a:solidFill>
              <a:effectLst/>
              <a:latin typeface="Calibri" pitchFamily="34" charset="0"/>
              <a:ea typeface="Times New Roman" pitchFamily="18" charset="0"/>
              <a:cs typeface="Calibri"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4219575" algn="l"/>
              </a:tabLst>
            </a:pPr>
            <a:r>
              <a:rPr kumimoji="0" lang="fr-FR" sz="4000" b="1" i="0" u="none" strike="noStrike" normalizeH="0" baseline="0" dirty="0" smtClean="0">
                <a:ln w="10541" cmpd="sng">
                  <a:solidFill>
                    <a:schemeClr val="accent1">
                      <a:shade val="88000"/>
                      <a:satMod val="110000"/>
                    </a:schemeClr>
                  </a:solidFill>
                  <a:prstDash val="solid"/>
                </a:ln>
                <a:solidFill>
                  <a:srgbClr val="7030A0"/>
                </a:solidFill>
                <a:latin typeface="Calibri" pitchFamily="34" charset="0"/>
                <a:ea typeface="Times New Roman" pitchFamily="18" charset="0"/>
                <a:cs typeface="Calibri" pitchFamily="34" charset="0"/>
              </a:rPr>
              <a:t>Par l’application</a:t>
            </a:r>
            <a:r>
              <a:rPr kumimoji="0" lang="fr-FR" sz="4000" b="1" i="0" u="none" strike="noStrike" normalizeH="0" dirty="0" smtClean="0">
                <a:ln w="10541" cmpd="sng">
                  <a:solidFill>
                    <a:schemeClr val="accent1">
                      <a:shade val="88000"/>
                      <a:satMod val="110000"/>
                    </a:schemeClr>
                  </a:solidFill>
                  <a:prstDash val="solid"/>
                </a:ln>
                <a:solidFill>
                  <a:srgbClr val="7030A0"/>
                </a:solidFill>
                <a:latin typeface="Calibri" pitchFamily="34" charset="0"/>
                <a:ea typeface="Times New Roman" pitchFamily="18" charset="0"/>
                <a:cs typeface="Calibri" pitchFamily="34" charset="0"/>
              </a:rPr>
              <a:t> de ces projets qui se basent sur différents opérations </a:t>
            </a:r>
            <a:r>
              <a:rPr kumimoji="0" lang="fr-FR" sz="4000" b="1" i="0" u="none" strike="noStrike" normalizeH="0" baseline="0" dirty="0" smtClean="0">
                <a:ln w="10541" cmpd="sng">
                  <a:solidFill>
                    <a:schemeClr val="accent1">
                      <a:shade val="88000"/>
                      <a:satMod val="110000"/>
                    </a:schemeClr>
                  </a:solidFill>
                  <a:prstDash val="solid"/>
                </a:ln>
                <a:solidFill>
                  <a:srgbClr val="7030A0"/>
                </a:solidFill>
                <a:latin typeface="Calibri" pitchFamily="34" charset="0"/>
                <a:ea typeface="Times New Roman" pitchFamily="18" charset="0"/>
                <a:cs typeface="Calibri" pitchFamily="34" charset="0"/>
              </a:rPr>
              <a:t>et la gestion qualitative de l’ensemble vivant et l’enjeu fondamentale pour la ville, il est parfois environnemental et paysagé et parfois culturel et patrimoniale, a pour fin l’amélioration du cadre de vie des citadins. </a:t>
            </a:r>
            <a:endParaRPr kumimoji="0" lang="fr-FR" sz="3600" b="1" i="0" u="none" strike="noStrike" normalizeH="0" baseline="0" dirty="0" smtClean="0">
              <a:ln w="10541" cmpd="sng">
                <a:solidFill>
                  <a:schemeClr val="accent1">
                    <a:shade val="88000"/>
                    <a:satMod val="110000"/>
                  </a:schemeClr>
                </a:solidFill>
                <a:prstDash val="solid"/>
              </a:ln>
              <a:solidFill>
                <a:srgbClr val="7030A0"/>
              </a:solidFill>
              <a:latin typeface="Arial" pitchFamily="34" charset="0"/>
              <a:cs typeface="Arial" pitchFamily="34" charset="0"/>
            </a:endParaRP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05"/>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 calcmode="lin" valueType="num">
                                      <p:cBhvr>
                                        <p:cTn id="9" dur="500" fill="hold"/>
                                        <p:tgtEl>
                                          <p:spTgt spid="4"/>
                                        </p:tgtEl>
                                        <p:attrNameLst>
                                          <p:attrName>ppt_x</p:attrName>
                                        </p:attrNameLst>
                                      </p:cBhvr>
                                      <p:tavLst>
                                        <p:tav tm="0">
                                          <p:val>
                                            <p:strVal val="#ppt_x-.2"/>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5" presetClass="entr" presetSubtype="0" fill="hold" grpId="0" nodeType="clickEffect">
                                  <p:stCondLst>
                                    <p:cond delay="0"/>
                                  </p:stCondLst>
                                  <p:childTnLst>
                                    <p:set>
                                      <p:cBhvr>
                                        <p:cTn id="15" dur="1" fill="hold">
                                          <p:stCondLst>
                                            <p:cond delay="0"/>
                                          </p:stCondLst>
                                        </p:cTn>
                                        <p:tgtEl>
                                          <p:spTgt spid="17409"/>
                                        </p:tgtEl>
                                        <p:attrNameLst>
                                          <p:attrName>style.visibility</p:attrName>
                                        </p:attrNameLst>
                                      </p:cBhvr>
                                      <p:to>
                                        <p:strVal val="visible"/>
                                      </p:to>
                                    </p:set>
                                    <p:animEffect transition="in" filter="fade">
                                      <p:cBhvr>
                                        <p:cTn id="16" dur="2000"/>
                                        <p:tgtEl>
                                          <p:spTgt spid="17409"/>
                                        </p:tgtEl>
                                      </p:cBhvr>
                                    </p:animEffect>
                                    <p:anim calcmode="lin" valueType="num">
                                      <p:cBhvr>
                                        <p:cTn id="17" dur="2000" fill="hold"/>
                                        <p:tgtEl>
                                          <p:spTgt spid="17409"/>
                                        </p:tgtEl>
                                        <p:attrNameLst>
                                          <p:attrName>style.rotation</p:attrName>
                                        </p:attrNameLst>
                                      </p:cBhvr>
                                      <p:tavLst>
                                        <p:tav tm="0">
                                          <p:val>
                                            <p:fltVal val="720"/>
                                          </p:val>
                                        </p:tav>
                                        <p:tav tm="100000">
                                          <p:val>
                                            <p:fltVal val="0"/>
                                          </p:val>
                                        </p:tav>
                                      </p:tavLst>
                                    </p:anim>
                                    <p:anim calcmode="lin" valueType="num">
                                      <p:cBhvr>
                                        <p:cTn id="18" dur="2000" fill="hold"/>
                                        <p:tgtEl>
                                          <p:spTgt spid="17409"/>
                                        </p:tgtEl>
                                        <p:attrNameLst>
                                          <p:attrName>ppt_h</p:attrName>
                                        </p:attrNameLst>
                                      </p:cBhvr>
                                      <p:tavLst>
                                        <p:tav tm="0">
                                          <p:val>
                                            <p:fltVal val="0"/>
                                          </p:val>
                                        </p:tav>
                                        <p:tav tm="100000">
                                          <p:val>
                                            <p:strVal val="#ppt_h"/>
                                          </p:val>
                                        </p:tav>
                                      </p:tavLst>
                                    </p:anim>
                                    <p:anim calcmode="lin" valueType="num">
                                      <p:cBhvr>
                                        <p:cTn id="19" dur="2000" fill="hold"/>
                                        <p:tgtEl>
                                          <p:spTgt spid="1740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Nouveau dossier\5547_Flowers_-_a_spring_bouquet_with_a_rose1024_76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ext Box 5"/>
          <p:cNvSpPr txBox="1">
            <a:spLocks noChangeArrowheads="1"/>
          </p:cNvSpPr>
          <p:nvPr/>
        </p:nvSpPr>
        <p:spPr bwMode="auto">
          <a:xfrm>
            <a:off x="294045" y="857232"/>
            <a:ext cx="8849955" cy="4524315"/>
          </a:xfrm>
          <a:prstGeom prst="rect">
            <a:avLst/>
          </a:prstGeom>
          <a:noFill/>
          <a:ln w="9525">
            <a:noFill/>
            <a:miter lim="800000"/>
            <a:headEnd/>
            <a:tailEnd/>
          </a:ln>
          <a:effectLst/>
        </p:spPr>
        <p:txBody>
          <a:bodyPr wrap="square">
            <a:spAutoFit/>
          </a:bodyPr>
          <a:lstStyle/>
          <a:p>
            <a:pPr algn="ctr"/>
            <a:r>
              <a:rPr kumimoji="0" lang="fr-FR" sz="9600" dirty="0"/>
              <a:t> </a:t>
            </a:r>
            <a:r>
              <a:rPr kumimoji="0" lang="fr-FR" sz="9600" b="1" dirty="0" smtClean="0">
                <a:solidFill>
                  <a:srgbClr val="7030A0"/>
                </a:solidFill>
              </a:rPr>
              <a:t>MERCI POUR VOTRE</a:t>
            </a:r>
          </a:p>
          <a:p>
            <a:pPr algn="ctr"/>
            <a:r>
              <a:rPr lang="fr-FR" sz="9600" b="1" dirty="0" smtClean="0">
                <a:solidFill>
                  <a:srgbClr val="7030A0"/>
                </a:solidFill>
              </a:rPr>
              <a:t>ATTENTION</a:t>
            </a:r>
            <a:endParaRPr kumimoji="0" lang="fr-FR" sz="9600" b="1" dirty="0">
              <a:solidFill>
                <a:srgbClr val="7030A0"/>
              </a:solidFill>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flache dessk\Mes photos\mon album\5553_Flower_-_White_Rose_for_You1024_76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re 1"/>
          <p:cNvSpPr>
            <a:spLocks noGrp="1"/>
          </p:cNvSpPr>
          <p:nvPr>
            <p:ph type="ctrTitle"/>
          </p:nvPr>
        </p:nvSpPr>
        <p:spPr>
          <a:xfrm>
            <a:off x="0" y="0"/>
            <a:ext cx="8929654" cy="1571636"/>
          </a:xfrm>
        </p:spPr>
        <p:txBody>
          <a:bodyPr>
            <a:normAutofit fontScale="9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0" algn="ctr"/>
            <a:r>
              <a:rPr lang="fr-FR" sz="5300" b="1" u="sng" dirty="0" smtClean="0">
                <a:ln>
                  <a:prstDash val="solid"/>
                </a:ln>
                <a:solidFill>
                  <a:srgbClr val="FF0000"/>
                </a:solidFill>
                <a:effectLst>
                  <a:outerShdw blurRad="88000" dist="50800" dir="5040000" algn="tl">
                    <a:schemeClr val="accent4">
                      <a:tint val="80000"/>
                      <a:satMod val="250000"/>
                      <a:alpha val="45000"/>
                    </a:schemeClr>
                  </a:outerShdw>
                </a:effectLst>
              </a:rPr>
              <a:t>Chapitre </a:t>
            </a:r>
            <a:r>
              <a:rPr lang="fr-FR" sz="5300" b="1" u="sng" cap="all" dirty="0" smtClean="0">
                <a:ln w="0"/>
                <a:solidFill>
                  <a:srgbClr val="FF0000"/>
                </a:solidFill>
                <a:effectLst>
                  <a:reflection blurRad="12700" stA="50000" endPos="50000" dist="5000" dir="5400000" sy="-100000" rotWithShape="0"/>
                </a:effectLst>
                <a:latin typeface="Calibri" pitchFamily="34" charset="0"/>
                <a:ea typeface="Times New Roman" pitchFamily="18" charset="0"/>
                <a:cs typeface="Arial" pitchFamily="34" charset="0"/>
              </a:rPr>
              <a:t>02</a:t>
            </a:r>
            <a:r>
              <a:rPr lang="fr-FR" sz="4000" b="1" u="sng" cap="all" dirty="0" smtClean="0">
                <a:ln w="0"/>
                <a:solidFill>
                  <a:srgbClr val="FF0000"/>
                </a:solidFill>
                <a:effectLst>
                  <a:reflection blurRad="12700" stA="50000" endPos="50000" dist="5000" dir="5400000" sy="-100000" rotWithShape="0"/>
                </a:effectLst>
                <a:latin typeface="Calibri" pitchFamily="34" charset="0"/>
                <a:ea typeface="Times New Roman" pitchFamily="18" charset="0"/>
                <a:cs typeface="Arial" pitchFamily="34" charset="0"/>
              </a:rPr>
              <a:t> : les projets proposés</a:t>
            </a:r>
            <a:r>
              <a:rPr lang="fr-F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cs typeface="Arial" pitchFamily="34" charset="0"/>
              </a:rPr>
              <a:t/>
            </a:r>
            <a:br>
              <a:rPr lang="fr-F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pitchFamily="34" charset="0"/>
                <a:cs typeface="Arial" pitchFamily="34" charset="0"/>
              </a:rPr>
            </a:br>
            <a:endParaRPr lang="fr-F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Sous-titre 2"/>
          <p:cNvSpPr>
            <a:spLocks noGrp="1"/>
          </p:cNvSpPr>
          <p:nvPr>
            <p:ph type="subTitle" idx="1"/>
          </p:nvPr>
        </p:nvSpPr>
        <p:spPr>
          <a:xfrm>
            <a:off x="0" y="1428736"/>
            <a:ext cx="9144000" cy="5143512"/>
          </a:xfrm>
        </p:spPr>
        <p:txBody>
          <a:bodyPr>
            <a:no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marL="742950" marR="0" lvl="0" indent="-742950" algn="l" eaLnBrk="0" fontAlgn="base" hangingPunct="0">
              <a:spcBef>
                <a:spcPct val="0"/>
              </a:spcBef>
              <a:spcAft>
                <a:spcPct val="0"/>
              </a:spcAft>
              <a:buClrTx/>
              <a:buSzTx/>
              <a:buFont typeface="+mj-lt"/>
              <a:buAutoNum type="arabicPeriod"/>
            </a:pPr>
            <a:r>
              <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Calibri" pitchFamily="34" charset="0"/>
                <a:ea typeface="Times New Roman" pitchFamily="18" charset="0"/>
                <a:cs typeface="Arial" pitchFamily="34" charset="0"/>
              </a:rPr>
              <a:t>présentation du site d’intervention</a:t>
            </a:r>
            <a:endPar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Arial" pitchFamily="34" charset="0"/>
              <a:cs typeface="Arial" pitchFamily="34" charset="0"/>
            </a:endParaRPr>
          </a:p>
          <a:p>
            <a:pPr marL="742950" marR="0" lvl="0" indent="-742950" algn="l" eaLnBrk="0" fontAlgn="base" hangingPunct="0">
              <a:spcBef>
                <a:spcPct val="0"/>
              </a:spcBef>
              <a:spcAft>
                <a:spcPct val="0"/>
              </a:spcAft>
              <a:buClrTx/>
              <a:buSzTx/>
              <a:buFont typeface="+mj-lt"/>
              <a:buAutoNum type="arabicPeriod"/>
            </a:pPr>
            <a:r>
              <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Calibri" pitchFamily="34" charset="0"/>
                <a:ea typeface="Times New Roman" pitchFamily="18" charset="0"/>
                <a:cs typeface="Arial" pitchFamily="34" charset="0"/>
              </a:rPr>
              <a:t>plan de masse</a:t>
            </a:r>
            <a:endPar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Arial" pitchFamily="34" charset="0"/>
              <a:cs typeface="Arial" pitchFamily="34" charset="0"/>
            </a:endParaRPr>
          </a:p>
          <a:p>
            <a:pPr marL="742950" marR="0" lvl="0" indent="-742950" algn="l" eaLnBrk="0" fontAlgn="base" hangingPunct="0">
              <a:spcBef>
                <a:spcPct val="0"/>
              </a:spcBef>
              <a:spcAft>
                <a:spcPct val="0"/>
              </a:spcAft>
              <a:buClrTx/>
              <a:buSzTx/>
              <a:buFont typeface="+mj-lt"/>
              <a:buAutoNum type="arabicPeriod"/>
            </a:pPr>
            <a:r>
              <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Calibri" pitchFamily="34" charset="0"/>
                <a:ea typeface="Times New Roman" pitchFamily="18" charset="0"/>
                <a:cs typeface="Arial" pitchFamily="34" charset="0"/>
              </a:rPr>
              <a:t>La régulation du commerce illégal</a:t>
            </a:r>
            <a:endPar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Arial" pitchFamily="34" charset="0"/>
              <a:cs typeface="Arial" pitchFamily="34" charset="0"/>
            </a:endParaRPr>
          </a:p>
          <a:p>
            <a:pPr marL="742950" marR="0" lvl="0" indent="-742950" algn="l" eaLnBrk="0" fontAlgn="base" hangingPunct="0">
              <a:spcBef>
                <a:spcPct val="0"/>
              </a:spcBef>
              <a:spcAft>
                <a:spcPct val="0"/>
              </a:spcAft>
              <a:buClrTx/>
              <a:buSzTx/>
              <a:buFont typeface="+mj-lt"/>
              <a:buAutoNum type="arabicPeriod"/>
            </a:pPr>
            <a:r>
              <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Calibri" pitchFamily="34" charset="0"/>
                <a:ea typeface="Times New Roman" pitchFamily="18" charset="0"/>
                <a:cs typeface="Arial" pitchFamily="34" charset="0"/>
              </a:rPr>
              <a:t>plan d’assainissement</a:t>
            </a:r>
            <a:endPar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Arial" pitchFamily="34" charset="0"/>
              <a:cs typeface="Arial" pitchFamily="34" charset="0"/>
            </a:endParaRPr>
          </a:p>
          <a:p>
            <a:pPr marL="742950" marR="0" lvl="0" indent="-742950" algn="l" eaLnBrk="0" fontAlgn="base" hangingPunct="0">
              <a:spcBef>
                <a:spcPct val="0"/>
              </a:spcBef>
              <a:spcAft>
                <a:spcPct val="0"/>
              </a:spcAft>
              <a:buClrTx/>
              <a:buSzTx/>
              <a:buFont typeface="+mj-lt"/>
              <a:buAutoNum type="arabicPeriod"/>
            </a:pPr>
            <a:r>
              <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Calibri" pitchFamily="34" charset="0"/>
                <a:ea typeface="Times New Roman" pitchFamily="18" charset="0"/>
                <a:cs typeface="Arial" pitchFamily="34" charset="0"/>
              </a:rPr>
              <a:t>la gestion des déchets</a:t>
            </a:r>
            <a:endPar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Arial" pitchFamily="34" charset="0"/>
              <a:cs typeface="Arial" pitchFamily="34" charset="0"/>
            </a:endParaRPr>
          </a:p>
          <a:p>
            <a:pPr marL="742950" marR="0" lvl="0" indent="-742950" algn="l" eaLnBrk="0" fontAlgn="base" hangingPunct="0">
              <a:spcBef>
                <a:spcPct val="0"/>
              </a:spcBef>
              <a:spcAft>
                <a:spcPct val="0"/>
              </a:spcAft>
              <a:buClrTx/>
              <a:buSzTx/>
              <a:buFont typeface="+mj-lt"/>
              <a:buAutoNum type="arabicPeriod"/>
            </a:pPr>
            <a:r>
              <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Calibri" pitchFamily="34" charset="0"/>
                <a:ea typeface="Times New Roman" pitchFamily="18" charset="0"/>
                <a:cs typeface="Arial" pitchFamily="34" charset="0"/>
              </a:rPr>
              <a:t>carte de zonage</a:t>
            </a:r>
            <a:endPar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Arial" pitchFamily="34" charset="0"/>
              <a:cs typeface="Arial" pitchFamily="34" charset="0"/>
            </a:endParaRPr>
          </a:p>
          <a:p>
            <a:pPr marL="742950" marR="0" lvl="0" indent="-742950" algn="l" eaLnBrk="0" fontAlgn="base" hangingPunct="0">
              <a:spcBef>
                <a:spcPct val="0"/>
              </a:spcBef>
              <a:spcAft>
                <a:spcPct val="0"/>
              </a:spcAft>
              <a:buClrTx/>
              <a:buSzTx/>
              <a:buFont typeface="+mj-lt"/>
              <a:buAutoNum type="arabicPeriod"/>
            </a:pPr>
            <a:r>
              <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Calibri" pitchFamily="34" charset="0"/>
                <a:ea typeface="Times New Roman" pitchFamily="18" charset="0"/>
                <a:cs typeface="Arial" pitchFamily="34" charset="0"/>
              </a:rPr>
              <a:t>plan de réhabilitation</a:t>
            </a:r>
            <a:endPar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Arial" pitchFamily="34" charset="0"/>
              <a:cs typeface="Arial" pitchFamily="34" charset="0"/>
            </a:endParaRPr>
          </a:p>
          <a:p>
            <a:pPr marL="742950" marR="0" lvl="0" indent="-742950" algn="l" eaLnBrk="0" fontAlgn="base" hangingPunct="0">
              <a:spcBef>
                <a:spcPct val="0"/>
              </a:spcBef>
              <a:spcAft>
                <a:spcPct val="0"/>
              </a:spcAft>
              <a:buClrTx/>
              <a:buSzTx/>
              <a:buFont typeface="+mj-lt"/>
              <a:buAutoNum type="arabicPeriod"/>
            </a:pPr>
            <a:r>
              <a:rPr lang="fr-FR" sz="3600" b="1" dirty="0" smtClean="0">
                <a:ln>
                  <a:prstDash val="solid"/>
                </a:ln>
                <a:solidFill>
                  <a:srgbClr val="7030A0"/>
                </a:solidFill>
                <a:effectLst>
                  <a:outerShdw blurRad="88000" dist="50800" dir="5040000" algn="tl">
                    <a:schemeClr val="accent4">
                      <a:tint val="80000"/>
                      <a:satMod val="250000"/>
                      <a:alpha val="45000"/>
                    </a:schemeClr>
                  </a:outerShdw>
                </a:effectLst>
                <a:latin typeface="Calibri" pitchFamily="34" charset="0"/>
                <a:ea typeface="Times New Roman" pitchFamily="18" charset="0"/>
                <a:cs typeface="Arial" pitchFamily="34" charset="0"/>
              </a:rPr>
              <a:t>réhabilitation de la rue malah Slimane</a:t>
            </a:r>
          </a:p>
          <a:p>
            <a:pPr marL="742950" marR="0" indent="-742950" algn="l" eaLnBrk="0" fontAlgn="base" hangingPunct="0">
              <a:spcBef>
                <a:spcPct val="0"/>
              </a:spcBef>
              <a:spcAft>
                <a:spcPct val="0"/>
              </a:spcAft>
              <a:buClrTx/>
              <a:buSzTx/>
              <a:buFont typeface="+mj-lt"/>
              <a:buAutoNum type="arabicPeriod"/>
            </a:pPr>
            <a:r>
              <a:rPr lang="fr-FR" sz="3200" b="1" dirty="0" smtClean="0">
                <a:ln>
                  <a:prstDash val="solid"/>
                </a:ln>
                <a:solidFill>
                  <a:srgbClr val="7030A0"/>
                </a:solidFill>
                <a:effectLst>
                  <a:outerShdw blurRad="88000" dist="50800" dir="5040000" algn="tl">
                    <a:schemeClr val="accent4">
                      <a:tint val="80000"/>
                      <a:satMod val="250000"/>
                      <a:alpha val="45000"/>
                    </a:schemeClr>
                  </a:outerShdw>
                </a:effectLst>
              </a:rPr>
              <a:t>l’aménagement proposé </a:t>
            </a:r>
          </a:p>
          <a:p>
            <a:pPr marL="742950" marR="0" lvl="0" indent="-742950" algn="l" eaLnBrk="0" fontAlgn="base" hangingPunct="0">
              <a:spcBef>
                <a:spcPct val="0"/>
              </a:spcBef>
              <a:spcAft>
                <a:spcPct val="0"/>
              </a:spcAft>
              <a:buClrTx/>
              <a:buSzTx/>
              <a:buFont typeface="+mj-lt"/>
              <a:buAutoNum type="arabicPeriod"/>
            </a:pPr>
            <a:endParaRPr lang="fr-FR" sz="32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Calibri" pitchFamily="34" charset="0"/>
              <a:ea typeface="Times New Roman" pitchFamily="18" charset="0"/>
              <a:cs typeface="Arial" pitchFamily="34" charset="0"/>
            </a:endParaRPr>
          </a:p>
          <a:p>
            <a:pPr marL="742950" marR="0" lvl="0" indent="-742950" algn="l" eaLnBrk="0" fontAlgn="base" hangingPunct="0">
              <a:spcBef>
                <a:spcPct val="0"/>
              </a:spcBef>
              <a:spcAft>
                <a:spcPct val="0"/>
              </a:spcAft>
              <a:buClrTx/>
              <a:buSzTx/>
              <a:buFont typeface="+mj-lt"/>
              <a:buAutoNum type="arabicPeriod"/>
            </a:pPr>
            <a:endParaRPr lang="fr-FR" sz="28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Arial" pitchFamily="34" charset="0"/>
              <a:cs typeface="Arial" pitchFamily="34" charset="0"/>
            </a:endParaRPr>
          </a:p>
        </p:txBody>
      </p:sp>
      <p:sp>
        <p:nvSpPr>
          <p:cNvPr id="4" name="Ellipse 3"/>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17"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8" dur="2000" fill="hold"/>
                                        <p:tgtEl>
                                          <p:spTgt spid="3">
                                            <p:txEl>
                                              <p:pRg st="0" end="0"/>
                                            </p:txEl>
                                          </p:spTgt>
                                        </p:tgtEl>
                                        <p:attrNameLst>
                                          <p:attrName>ppt_w</p:attrName>
                                        </p:attrNameLst>
                                      </p:cBhvr>
                                      <p:tavLst>
                                        <p:tav tm="0">
                                          <p:val>
                                            <p:fltVal val="0"/>
                                          </p:val>
                                        </p:tav>
                                        <p:tav tm="100000">
                                          <p:val>
                                            <p:strVal val="#ppt_w"/>
                                          </p:val>
                                        </p:tav>
                                      </p:tavLst>
                                    </p:anim>
                                  </p:childTnLst>
                                </p:cTn>
                              </p:par>
                              <p:par>
                                <p:cTn id="19" presetID="35" presetClass="entr" presetSubtype="0"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2000"/>
                                        <p:tgtEl>
                                          <p:spTgt spid="3">
                                            <p:txEl>
                                              <p:pRg st="1" end="1"/>
                                            </p:txEl>
                                          </p:spTgt>
                                        </p:tgtEl>
                                      </p:cBhvr>
                                    </p:animEffect>
                                    <p:anim calcmode="lin" valueType="num">
                                      <p:cBhvr>
                                        <p:cTn id="22"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23"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4" dur="2000" fill="hold"/>
                                        <p:tgtEl>
                                          <p:spTgt spid="3">
                                            <p:txEl>
                                              <p:pRg st="1" end="1"/>
                                            </p:txEl>
                                          </p:spTgt>
                                        </p:tgtEl>
                                        <p:attrNameLst>
                                          <p:attrName>ppt_w</p:attrName>
                                        </p:attrNameLst>
                                      </p:cBhvr>
                                      <p:tavLst>
                                        <p:tav tm="0">
                                          <p:val>
                                            <p:fltVal val="0"/>
                                          </p:val>
                                        </p:tav>
                                        <p:tav tm="100000">
                                          <p:val>
                                            <p:strVal val="#ppt_w"/>
                                          </p:val>
                                        </p:tav>
                                      </p:tavLst>
                                    </p:anim>
                                  </p:childTnLst>
                                </p:cTn>
                              </p:par>
                              <p:par>
                                <p:cTn id="25" presetID="35" presetClass="entr" presetSubtype="0" fill="hold"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2000"/>
                                        <p:tgtEl>
                                          <p:spTgt spid="3">
                                            <p:txEl>
                                              <p:pRg st="2" end="2"/>
                                            </p:txEl>
                                          </p:spTgt>
                                        </p:tgtEl>
                                      </p:cBhvr>
                                    </p:animEffect>
                                    <p:anim calcmode="lin" valueType="num">
                                      <p:cBhvr>
                                        <p:cTn id="28"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9"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0" dur="2000" fill="hold"/>
                                        <p:tgtEl>
                                          <p:spTgt spid="3">
                                            <p:txEl>
                                              <p:pRg st="2" end="2"/>
                                            </p:txEl>
                                          </p:spTgt>
                                        </p:tgtEl>
                                        <p:attrNameLst>
                                          <p:attrName>ppt_w</p:attrName>
                                        </p:attrNameLst>
                                      </p:cBhvr>
                                      <p:tavLst>
                                        <p:tav tm="0">
                                          <p:val>
                                            <p:fltVal val="0"/>
                                          </p:val>
                                        </p:tav>
                                        <p:tav tm="100000">
                                          <p:val>
                                            <p:strVal val="#ppt_w"/>
                                          </p:val>
                                        </p:tav>
                                      </p:tavLst>
                                    </p:anim>
                                  </p:childTnLst>
                                </p:cTn>
                              </p:par>
                              <p:par>
                                <p:cTn id="31" presetID="35" presetClass="entr" presetSubtype="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2000"/>
                                        <p:tgtEl>
                                          <p:spTgt spid="3">
                                            <p:txEl>
                                              <p:pRg st="3" end="3"/>
                                            </p:txEl>
                                          </p:spTgt>
                                        </p:tgtEl>
                                      </p:cBhvr>
                                    </p:animEffect>
                                    <p:anim calcmode="lin" valueType="num">
                                      <p:cBhvr>
                                        <p:cTn id="34"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5"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6" dur="2000" fill="hold"/>
                                        <p:tgtEl>
                                          <p:spTgt spid="3">
                                            <p:txEl>
                                              <p:pRg st="3" end="3"/>
                                            </p:txEl>
                                          </p:spTgt>
                                        </p:tgtEl>
                                        <p:attrNameLst>
                                          <p:attrName>ppt_w</p:attrName>
                                        </p:attrNameLst>
                                      </p:cBhvr>
                                      <p:tavLst>
                                        <p:tav tm="0">
                                          <p:val>
                                            <p:fltVal val="0"/>
                                          </p:val>
                                        </p:tav>
                                        <p:tav tm="100000">
                                          <p:val>
                                            <p:strVal val="#ppt_w"/>
                                          </p:val>
                                        </p:tav>
                                      </p:tavLst>
                                    </p:anim>
                                  </p:childTnLst>
                                </p:cTn>
                              </p:par>
                              <p:par>
                                <p:cTn id="37" presetID="35" presetClass="entr" presetSubtype="0"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2000"/>
                                        <p:tgtEl>
                                          <p:spTgt spid="3">
                                            <p:txEl>
                                              <p:pRg st="4" end="4"/>
                                            </p:txEl>
                                          </p:spTgt>
                                        </p:tgtEl>
                                      </p:cBhvr>
                                    </p:animEffect>
                                    <p:anim calcmode="lin" valueType="num">
                                      <p:cBhvr>
                                        <p:cTn id="40"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41"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2" dur="2000" fill="hold"/>
                                        <p:tgtEl>
                                          <p:spTgt spid="3">
                                            <p:txEl>
                                              <p:pRg st="4" end="4"/>
                                            </p:txEl>
                                          </p:spTgt>
                                        </p:tgtEl>
                                        <p:attrNameLst>
                                          <p:attrName>ppt_w</p:attrName>
                                        </p:attrNameLst>
                                      </p:cBhvr>
                                      <p:tavLst>
                                        <p:tav tm="0">
                                          <p:val>
                                            <p:fltVal val="0"/>
                                          </p:val>
                                        </p:tav>
                                        <p:tav tm="100000">
                                          <p:val>
                                            <p:strVal val="#ppt_w"/>
                                          </p:val>
                                        </p:tav>
                                      </p:tavLst>
                                    </p:anim>
                                  </p:childTnLst>
                                </p:cTn>
                              </p:par>
                              <p:par>
                                <p:cTn id="43" presetID="35" presetClass="entr" presetSubtype="0" fill="hold"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Effect transition="in" filter="fade">
                                      <p:cBhvr>
                                        <p:cTn id="45" dur="2000"/>
                                        <p:tgtEl>
                                          <p:spTgt spid="3">
                                            <p:txEl>
                                              <p:pRg st="5" end="5"/>
                                            </p:txEl>
                                          </p:spTgt>
                                        </p:tgtEl>
                                      </p:cBhvr>
                                    </p:animEffect>
                                    <p:anim calcmode="lin" valueType="num">
                                      <p:cBhvr>
                                        <p:cTn id="46"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47"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8" dur="2000" fill="hold"/>
                                        <p:tgtEl>
                                          <p:spTgt spid="3">
                                            <p:txEl>
                                              <p:pRg st="5" end="5"/>
                                            </p:txEl>
                                          </p:spTgt>
                                        </p:tgtEl>
                                        <p:attrNameLst>
                                          <p:attrName>ppt_w</p:attrName>
                                        </p:attrNameLst>
                                      </p:cBhvr>
                                      <p:tavLst>
                                        <p:tav tm="0">
                                          <p:val>
                                            <p:fltVal val="0"/>
                                          </p:val>
                                        </p:tav>
                                        <p:tav tm="100000">
                                          <p:val>
                                            <p:strVal val="#ppt_w"/>
                                          </p:val>
                                        </p:tav>
                                      </p:tavLst>
                                    </p:anim>
                                  </p:childTnLst>
                                </p:cTn>
                              </p:par>
                              <p:par>
                                <p:cTn id="49" presetID="35" presetClass="entr" presetSubtype="0" fill="hold" nodeType="with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Effect transition="in" filter="fade">
                                      <p:cBhvr>
                                        <p:cTn id="51" dur="2000"/>
                                        <p:tgtEl>
                                          <p:spTgt spid="3">
                                            <p:txEl>
                                              <p:pRg st="6" end="6"/>
                                            </p:txEl>
                                          </p:spTgt>
                                        </p:tgtEl>
                                      </p:cBhvr>
                                    </p:animEffect>
                                    <p:anim calcmode="lin" valueType="num">
                                      <p:cBhvr>
                                        <p:cTn id="52"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53"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4" dur="2000" fill="hold"/>
                                        <p:tgtEl>
                                          <p:spTgt spid="3">
                                            <p:txEl>
                                              <p:pRg st="6" end="6"/>
                                            </p:txEl>
                                          </p:spTgt>
                                        </p:tgtEl>
                                        <p:attrNameLst>
                                          <p:attrName>ppt_w</p:attrName>
                                        </p:attrNameLst>
                                      </p:cBhvr>
                                      <p:tavLst>
                                        <p:tav tm="0">
                                          <p:val>
                                            <p:fltVal val="0"/>
                                          </p:val>
                                        </p:tav>
                                        <p:tav tm="100000">
                                          <p:val>
                                            <p:strVal val="#ppt_w"/>
                                          </p:val>
                                        </p:tav>
                                      </p:tavLst>
                                    </p:anim>
                                  </p:childTnLst>
                                </p:cTn>
                              </p:par>
                              <p:par>
                                <p:cTn id="55" presetID="35" presetClass="entr" presetSubtype="0" fill="hold" nodeType="with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Effect transition="in" filter="fade">
                                      <p:cBhvr>
                                        <p:cTn id="57" dur="2000"/>
                                        <p:tgtEl>
                                          <p:spTgt spid="3">
                                            <p:txEl>
                                              <p:pRg st="7" end="7"/>
                                            </p:txEl>
                                          </p:spTgt>
                                        </p:tgtEl>
                                      </p:cBhvr>
                                    </p:animEffect>
                                    <p:anim calcmode="lin" valueType="num">
                                      <p:cBhvr>
                                        <p:cTn id="58" dur="2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59" dur="2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0" dur="2000" fill="hold"/>
                                        <p:tgtEl>
                                          <p:spTgt spid="3">
                                            <p:txEl>
                                              <p:pRg st="7" end="7"/>
                                            </p:txEl>
                                          </p:spTgt>
                                        </p:tgtEl>
                                        <p:attrNameLst>
                                          <p:attrName>ppt_w</p:attrName>
                                        </p:attrNameLst>
                                      </p:cBhvr>
                                      <p:tavLst>
                                        <p:tav tm="0">
                                          <p:val>
                                            <p:fltVal val="0"/>
                                          </p:val>
                                        </p:tav>
                                        <p:tav tm="100000">
                                          <p:val>
                                            <p:strVal val="#ppt_w"/>
                                          </p:val>
                                        </p:tav>
                                      </p:tavLst>
                                    </p:anim>
                                  </p:childTnLst>
                                </p:cTn>
                              </p:par>
                              <p:par>
                                <p:cTn id="61" presetID="35" presetClass="entr" presetSubtype="0" fill="hold" nodeType="with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2000"/>
                                        <p:tgtEl>
                                          <p:spTgt spid="3">
                                            <p:txEl>
                                              <p:pRg st="8" end="8"/>
                                            </p:txEl>
                                          </p:spTgt>
                                        </p:tgtEl>
                                      </p:cBhvr>
                                    </p:animEffect>
                                    <p:anim calcmode="lin" valueType="num">
                                      <p:cBhvr>
                                        <p:cTn id="64" dur="2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65" dur="2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6" dur="2000" fill="hold"/>
                                        <p:tgtEl>
                                          <p:spTgt spid="3">
                                            <p:txEl>
                                              <p:pRg st="8" end="8"/>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a:blipFill>
            <a:blip r:embed="rId2"/>
            <a:stretch>
              <a:fillRect/>
            </a:stretch>
          </a:blipFill>
        </p:spPr>
        <p:txBody>
          <a:bodyPr>
            <a:noAutofit/>
          </a:bodyPr>
          <a:lstStyle/>
          <a:p>
            <a:pPr marL="578358" indent="-514350" algn="ctr"/>
            <a:r>
              <a:rPr lang="fr-FR" sz="6600" b="1" dirty="0" smtClean="0">
                <a:ln>
                  <a:prstDash val="solid"/>
                </a:ln>
                <a:solidFill>
                  <a:srgbClr val="FF0000"/>
                </a:solidFill>
                <a:effectLst>
                  <a:outerShdw blurRad="88000" dist="50800" dir="5040000" algn="tl">
                    <a:schemeClr val="accent4">
                      <a:tint val="80000"/>
                      <a:satMod val="250000"/>
                      <a:alpha val="45000"/>
                    </a:schemeClr>
                  </a:outerShdw>
                </a:effectLst>
              </a:rPr>
              <a:t>Chapitre 01 : résume de 1ére partie</a:t>
            </a: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normAutofit fontScale="90000"/>
          </a:bodyPr>
          <a:lstStyle/>
          <a:p>
            <a:pPr algn="l"/>
            <a:r>
              <a:rPr lang="fr-FR" sz="53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INTRODUCTION ET PROBLIMATIQUE</a:t>
            </a:r>
            <a:r>
              <a:rPr lang="fr-FR" dirty="0" smtClean="0"/>
              <a:t/>
            </a:r>
            <a:br>
              <a:rPr lang="fr-FR" dirty="0" smtClean="0"/>
            </a:br>
            <a:r>
              <a:rPr lang="fr-FR" sz="4400" dirty="0" smtClean="0"/>
              <a:t> La vieille ville de Constantine ou le   vieux rocher, malgré son importance comme héritage et patrimoine ancien,   La vieille ville aujourd’hui ignorer par les autorités et les gents concernés .Après toutes les études qui été faites sur la vieille ville de Constantine . </a:t>
            </a:r>
            <a:endParaRPr lang="fr-FR" dirty="0"/>
          </a:p>
        </p:txBody>
      </p:sp>
      <p:sp>
        <p:nvSpPr>
          <p:cNvPr id="5" name="Ellipse 4"/>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llipse 6"/>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buFont typeface="Wingdings" pitchFamily="2" charset="2"/>
              <a:buChar char="v"/>
            </a:pPr>
            <a:r>
              <a:rPr lang="fr-FR" sz="4000" b="1" dirty="0" smtClean="0">
                <a:ln/>
                <a:solidFill>
                  <a:schemeClr val="accent3"/>
                </a:solidFill>
                <a:effectLst/>
              </a:rPr>
              <a:t>Est ce que la médina va récupérer leurs vocation comme patrimoine, ou bien va continuer sa déstructuration? et pour récupérer leurs considération nous avons choisi  la zone de Souika comme cas d’étude pour faire un projet pilote de cette opération et nous avons proposé quelques solutions a partir les problèmes retrouves dans la zone analysé </a:t>
            </a:r>
            <a:endParaRPr lang="fr-FR" sz="4000" b="1" dirty="0">
              <a:ln/>
              <a:solidFill>
                <a:schemeClr val="accent3"/>
              </a:solidFill>
              <a:effectLst/>
            </a:endParaRPr>
          </a:p>
        </p:txBody>
      </p:sp>
      <p:sp>
        <p:nvSpPr>
          <p:cNvPr id="3" name="Ellipse 2"/>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llipse 3"/>
          <p:cNvSpPr/>
          <p:nvPr/>
        </p:nvSpPr>
        <p:spPr>
          <a:xfrm>
            <a:off x="2167" y="3275"/>
            <a:ext cx="500034"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6590506"/>
          </a:xfrm>
        </p:spPr>
        <p:txBody>
          <a:bodyPr/>
          <a:lstStyle/>
          <a:p>
            <a:endParaRPr lang="fr-FR" dirty="0"/>
          </a:p>
        </p:txBody>
      </p:sp>
      <p:graphicFrame>
        <p:nvGraphicFramePr>
          <p:cNvPr id="1026" name="Object 2"/>
          <p:cNvGraphicFramePr>
            <a:graphicFrameLocks noChangeAspect="1"/>
          </p:cNvGraphicFramePr>
          <p:nvPr/>
        </p:nvGraphicFramePr>
        <p:xfrm>
          <a:off x="0" y="0"/>
          <a:ext cx="9144000" cy="6864350"/>
        </p:xfrm>
        <a:graphic>
          <a:graphicData uri="http://schemas.openxmlformats.org/presentationml/2006/ole">
            <p:oleObj spid="_x0000_s1026" name="Bitmap Image" r:id="rId3" imgW="9171429" imgH="6885714" progId="PBrush">
              <p:embed/>
            </p:oleObj>
          </a:graphicData>
        </a:graphic>
      </p:graphicFrame>
    </p:spTree>
  </p:cSld>
  <p:clrMapOvr>
    <a:masterClrMapping/>
  </p:clrMapOvr>
  <p:transition spd="slow">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normAutofit/>
          </a:bodyPr>
          <a:lstStyle/>
          <a:p>
            <a:r>
              <a:rPr lang="fr-FR"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5">
                      <a:satMod val="175000"/>
                      <a:alpha val="40000"/>
                    </a:schemeClr>
                  </a:glow>
                  <a:reflection blurRad="12700" stA="28000" endPos="45000" dist="1000" dir="5400000" sy="-100000" algn="bl" rotWithShape="0"/>
                </a:effectLst>
              </a:rPr>
              <a:t>CONCEPT DE REHABILITATION : </a:t>
            </a:r>
            <a:r>
              <a:rPr lang="fr-FR" dirty="0" smtClean="0"/>
              <a:t>l’opération de réhabilitation des anciens centres dans les villes mondiales exerce sur (04) choix : résidentiel, commercial, touristique et culturel Et selon que la zone d’étude est une tissu traditionnel, </a:t>
            </a:r>
            <a:r>
              <a:rPr lang="fr-FR" b="1" dirty="0" smtClean="0"/>
              <a:t>	</a:t>
            </a:r>
            <a:endParaRPr lang="fr-FR" dirty="0"/>
          </a:p>
        </p:txBody>
      </p:sp>
      <p:sp>
        <p:nvSpPr>
          <p:cNvPr id="3" name="Ellipse 2"/>
          <p:cNvSpPr/>
          <p:nvPr/>
        </p:nvSpPr>
        <p:spPr>
          <a:xfrm>
            <a:off x="8715372"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llipse 3"/>
          <p:cNvSpPr/>
          <p:nvPr/>
        </p:nvSpPr>
        <p:spPr>
          <a:xfrm>
            <a:off x="8715372"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llipse 4"/>
          <p:cNvSpPr/>
          <p:nvPr/>
        </p:nvSpPr>
        <p:spPr>
          <a:xfrm>
            <a:off x="0" y="0"/>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Ellipse 5"/>
          <p:cNvSpPr/>
          <p:nvPr/>
        </p:nvSpPr>
        <p:spPr>
          <a:xfrm>
            <a:off x="0" y="6429372"/>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Personnalisé 4">
      <a:majorFont>
        <a:latin typeface="Rockwell"/>
        <a:ea typeface=""/>
        <a:cs typeface=""/>
      </a:majorFont>
      <a:minorFont>
        <a:latin typeface="Rockwell"/>
        <a:ea typeface=""/>
        <a:cs typeface=""/>
      </a:minorFont>
    </a:fontScheme>
    <a:fmtScheme name="Papi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2">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2321</TotalTime>
  <Words>741</Words>
  <Application>Microsoft Office PowerPoint</Application>
  <PresentationFormat>Affichage à l'écran (4:3)</PresentationFormat>
  <Paragraphs>103</Paragraphs>
  <Slides>36</Slides>
  <Notes>1</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36</vt:i4>
      </vt:variant>
    </vt:vector>
  </HeadingPairs>
  <TitlesOfParts>
    <vt:vector size="38" baseType="lpstr">
      <vt:lpstr>Verve</vt:lpstr>
      <vt:lpstr>Bitmap Image</vt:lpstr>
      <vt:lpstr>Diapositive 1</vt:lpstr>
      <vt:lpstr>Diapositive 2</vt:lpstr>
      <vt:lpstr>Plan de travail :</vt:lpstr>
      <vt:lpstr>Chapitre 02 : les projets proposés </vt:lpstr>
      <vt:lpstr>Chapitre 01 : résume de 1ére partie</vt:lpstr>
      <vt:lpstr>INTRODUCTION ET PROBLIMATIQUE  La vieille ville de Constantine ou le   vieux rocher, malgré son importance comme héritage et patrimoine ancien,   La vieille ville aujourd’hui ignorer par les autorités et les gents concernés .Après toutes les études qui été faites sur la vieille ville de Constantine . </vt:lpstr>
      <vt:lpstr>Est ce que la médina va récupérer leurs vocation comme patrimoine, ou bien va continuer sa déstructuration? et pour récupérer leurs considération nous avons choisi  la zone de Souika comme cas d’étude pour faire un projet pilote de cette opération et nous avons proposé quelques solutions a partir les problèmes retrouves dans la zone analysé </vt:lpstr>
      <vt:lpstr>Diapositive 8</vt:lpstr>
      <vt:lpstr>CONCEPT DE REHABILITATION : l’opération de réhabilitation des anciens centres dans les villes mondiales exerce sur (04) choix : résidentiel, commercial, touristique et culturel Et selon que la zone d’étude est une tissu traditionnel,  </vt:lpstr>
      <vt:lpstr>la réhabilitation de Souika est la concrétisation d'un objectif qu' est fixé par la wilaya pour faire de cette ville  une pionnière pour la mise en valeur du patrimoine architectural urbain et améliorer le cadre de vie du citoyen. </vt:lpstr>
      <vt:lpstr>LES PROBLEMES DE SOUIKA :</vt:lpstr>
      <vt:lpstr>Chapitre 02 : les projets proposés</vt:lpstr>
      <vt:lpstr>Diapositive 13</vt:lpstr>
      <vt:lpstr>Présentation du site</vt:lpstr>
      <vt:lpstr>Plan de masse</vt:lpstr>
      <vt:lpstr>concentration du commerce</vt:lpstr>
      <vt:lpstr>Diapositive 17</vt:lpstr>
      <vt:lpstr>La régulation du commerce illégal</vt:lpstr>
      <vt:lpstr> plan d’assainissement</vt:lpstr>
      <vt:lpstr>Diapositive 20</vt:lpstr>
      <vt:lpstr>Diapositive 21</vt:lpstr>
      <vt:lpstr>Gestion des déchets</vt:lpstr>
      <vt:lpstr>Diapositive 23</vt:lpstr>
      <vt:lpstr>Collection des déchets:</vt:lpstr>
      <vt:lpstr>Découpage de zone d’étude</vt:lpstr>
      <vt:lpstr>Diapositive 26</vt:lpstr>
      <vt:lpstr>Opération de réhabilitation</vt:lpstr>
      <vt:lpstr>Diapositive 28</vt:lpstr>
      <vt:lpstr>Diapositive 29</vt:lpstr>
      <vt:lpstr>Localisation du rue mellah slimane</vt:lpstr>
      <vt:lpstr>Diapositive 31</vt:lpstr>
      <vt:lpstr>Réhabilitation de rue malah slimane:</vt:lpstr>
      <vt:lpstr>Ce plan représente le commencement des travaux de réhabilitation sur la rue mellah Slimane.ces travaux sont réalisé par trois tranches.</vt:lpstr>
      <vt:lpstr>l’aménagement proposé : </vt:lpstr>
      <vt:lpstr>Diapositive 35</vt:lpstr>
      <vt:lpstr>Diapositive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user</dc:creator>
  <cp:lastModifiedBy>user</cp:lastModifiedBy>
  <cp:revision>260</cp:revision>
  <dcterms:created xsi:type="dcterms:W3CDTF">2011-05-17T19:52:10Z</dcterms:created>
  <dcterms:modified xsi:type="dcterms:W3CDTF">2011-06-19T07:40:25Z</dcterms:modified>
</cp:coreProperties>
</file>