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5"/>
  </p:handoutMasterIdLst>
  <p:sldIdLst>
    <p:sldId id="256" r:id="rId2"/>
    <p:sldId id="262" r:id="rId3"/>
    <p:sldId id="263" r:id="rId4"/>
    <p:sldId id="261" r:id="rId5"/>
    <p:sldId id="277" r:id="rId6"/>
    <p:sldId id="273" r:id="rId7"/>
    <p:sldId id="264" r:id="rId8"/>
    <p:sldId id="265" r:id="rId9"/>
    <p:sldId id="266" r:id="rId10"/>
    <p:sldId id="267" r:id="rId11"/>
    <p:sldId id="268" r:id="rId12"/>
    <p:sldId id="259" r:id="rId13"/>
    <p:sldId id="278" r:id="rId14"/>
    <p:sldId id="274" r:id="rId15"/>
    <p:sldId id="276" r:id="rId16"/>
    <p:sldId id="275" r:id="rId17"/>
    <p:sldId id="269" r:id="rId18"/>
    <p:sldId id="257" r:id="rId19"/>
    <p:sldId id="272" r:id="rId20"/>
    <p:sldId id="271" r:id="rId21"/>
    <p:sldId id="279" r:id="rId22"/>
    <p:sldId id="260" r:id="rId23"/>
    <p:sldId id="270" r:id="rId24"/>
  </p:sldIdLst>
  <p:sldSz cx="9144000" cy="6858000" type="screen4x3"/>
  <p:notesSz cx="7010400" cy="92964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F102E-94F2-4529-A647-D75A5538D2B7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8A744-4962-4218-B071-27751F2F382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FA1578-0524-4F99-B9B8-E52ABCA2007C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2191F7-5142-47F2-9062-612DE8A4E86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1578-0524-4F99-B9B8-E52ABCA2007C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191F7-5142-47F2-9062-612DE8A4E86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1578-0524-4F99-B9B8-E52ABCA2007C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191F7-5142-47F2-9062-612DE8A4E86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1578-0524-4F99-B9B8-E52ABCA2007C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191F7-5142-47F2-9062-612DE8A4E86E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1578-0524-4F99-B9B8-E52ABCA2007C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191F7-5142-47F2-9062-612DE8A4E86E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1578-0524-4F99-B9B8-E52ABCA2007C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191F7-5142-47F2-9062-612DE8A4E86E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1578-0524-4F99-B9B8-E52ABCA2007C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191F7-5142-47F2-9062-612DE8A4E86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1578-0524-4F99-B9B8-E52ABCA2007C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191F7-5142-47F2-9062-612DE8A4E86E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1578-0524-4F99-B9B8-E52ABCA2007C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191F7-5142-47F2-9062-612DE8A4E86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DFA1578-0524-4F99-B9B8-E52ABCA2007C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2191F7-5142-47F2-9062-612DE8A4E86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DFA1578-0524-4F99-B9B8-E52ABCA2007C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D2191F7-5142-47F2-9062-612DE8A4E86E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DFA1578-0524-4F99-B9B8-E52ABCA2007C}" type="datetimeFigureOut">
              <a:rPr lang="pt-BR" smtClean="0"/>
              <a:pPr/>
              <a:t>01/09/2011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D2191F7-5142-47F2-9062-612DE8A4E86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alini.com.br/" TargetMode="External"/><Relationship Id="rId2" Type="http://schemas.openxmlformats.org/officeDocument/2006/relationships/hyperlink" Target="mailto:natalini@camara.sp.gov.br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solidFill>
                  <a:schemeClr val="tx2">
                    <a:lumMod val="50000"/>
                  </a:schemeClr>
                </a:solidFill>
              </a:rPr>
              <a:t>SUS, Drogas e Adolescência</a:t>
            </a:r>
            <a:br>
              <a:rPr lang="pt-BR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pt-BR" sz="4000" b="1" dirty="0" smtClean="0">
                <a:solidFill>
                  <a:schemeClr val="tx2">
                    <a:lumMod val="50000"/>
                  </a:schemeClr>
                </a:solidFill>
              </a:rPr>
              <a:t>Prevenção e Tratamento na rede pública</a:t>
            </a:r>
            <a:endParaRPr lang="pt-BR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143240" y="3929066"/>
            <a:ext cx="4857784" cy="1500198"/>
          </a:xfrm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chemeClr val="tx2">
                    <a:lumMod val="75000"/>
                  </a:schemeClr>
                </a:solidFill>
              </a:rPr>
              <a:t>Gilberto </a:t>
            </a:r>
            <a:r>
              <a:rPr lang="pt-BR" b="1" dirty="0" err="1" smtClean="0">
                <a:solidFill>
                  <a:schemeClr val="tx2">
                    <a:lumMod val="75000"/>
                  </a:schemeClr>
                </a:solidFill>
              </a:rPr>
              <a:t>Natalini</a:t>
            </a:r>
            <a:endParaRPr lang="pt-BR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4" name="Imagem 3" descr="LogoNatalini10_Definitiv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3571876"/>
            <a:ext cx="2071702" cy="147725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900634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pt-BR" sz="7200" dirty="0" smtClean="0"/>
              <a:t>Este projeto acontece em algumas etapas:</a:t>
            </a:r>
          </a:p>
          <a:p>
            <a:pPr algn="just">
              <a:buNone/>
            </a:pPr>
            <a:r>
              <a:rPr lang="pt-BR" sz="7200" dirty="0" smtClean="0"/>
              <a:t> </a:t>
            </a:r>
          </a:p>
          <a:p>
            <a:pPr algn="just">
              <a:buNone/>
            </a:pPr>
            <a:r>
              <a:rPr lang="pt-BR" sz="7200" dirty="0" smtClean="0"/>
              <a:t>1 - Evento dinâmico que mescla arte e esclarecimento;</a:t>
            </a:r>
          </a:p>
          <a:p>
            <a:pPr algn="just">
              <a:buNone/>
            </a:pPr>
            <a:r>
              <a:rPr lang="pt-BR" sz="7200" dirty="0" smtClean="0"/>
              <a:t> </a:t>
            </a:r>
          </a:p>
          <a:p>
            <a:pPr algn="just">
              <a:buNone/>
            </a:pPr>
            <a:r>
              <a:rPr lang="pt-BR" sz="7200" dirty="0" smtClean="0"/>
              <a:t>2 - Apresentação da peça teatral AINDA, de MARCOS CARUSO;</a:t>
            </a:r>
          </a:p>
          <a:p>
            <a:pPr>
              <a:buNone/>
            </a:pPr>
            <a:endParaRPr lang="pt-BR" sz="7200" dirty="0" smtClean="0"/>
          </a:p>
          <a:p>
            <a:pPr>
              <a:buNone/>
            </a:pPr>
            <a:endParaRPr lang="pt-BR" sz="7200" dirty="0" smtClean="0"/>
          </a:p>
          <a:p>
            <a:pPr>
              <a:buNone/>
            </a:pPr>
            <a:endParaRPr lang="pt-BR" sz="7200" dirty="0" smtClean="0"/>
          </a:p>
          <a:p>
            <a:pPr>
              <a:buNone/>
            </a:pPr>
            <a:endParaRPr lang="pt-BR" sz="7200" dirty="0" smtClean="0"/>
          </a:p>
          <a:p>
            <a:pPr>
              <a:buNone/>
            </a:pPr>
            <a:endParaRPr lang="pt-BR" sz="7200" dirty="0" smtClean="0"/>
          </a:p>
          <a:p>
            <a:pPr algn="just">
              <a:buNone/>
            </a:pPr>
            <a:r>
              <a:rPr lang="pt-BR" sz="7200" dirty="0" smtClean="0"/>
              <a:t>3- Palestra nacional ou internacional, onde disponibiliza-se profissionais que esclareçam as dúvidas dos jovens;</a:t>
            </a:r>
          </a:p>
          <a:p>
            <a:pPr algn="just">
              <a:buNone/>
            </a:pPr>
            <a:endParaRPr lang="pt-BR" sz="7200" dirty="0" smtClean="0"/>
          </a:p>
          <a:p>
            <a:pPr algn="just">
              <a:buNone/>
            </a:pPr>
            <a:r>
              <a:rPr lang="pt-BR" sz="7200" dirty="0" smtClean="0"/>
              <a:t>4- Abre-se para um bate papo entre o palestrante e os jovens. </a:t>
            </a:r>
          </a:p>
          <a:p>
            <a:pPr algn="just">
              <a:buNone/>
            </a:pPr>
            <a:r>
              <a:rPr lang="pt-BR" sz="7200" b="1" dirty="0" smtClean="0">
                <a:solidFill>
                  <a:srgbClr val="002060"/>
                </a:solidFill>
              </a:rPr>
              <a:t>IMPORTANTE! QUEM FALA SÃO OS JOVENS. </a:t>
            </a:r>
          </a:p>
          <a:p>
            <a:pPr algn="just">
              <a:buNone/>
            </a:pPr>
            <a:r>
              <a:rPr lang="pt-BR" sz="7200" dirty="0" smtClean="0"/>
              <a:t> </a:t>
            </a:r>
          </a:p>
          <a:p>
            <a:pPr algn="just">
              <a:buNone/>
            </a:pPr>
            <a:r>
              <a:rPr lang="pt-BR" sz="7200" dirty="0" smtClean="0"/>
              <a:t>5 - Distribuição de </a:t>
            </a:r>
            <a:r>
              <a:rPr lang="pt-BR" sz="7200" i="1" dirty="0" smtClean="0"/>
              <a:t>folders</a:t>
            </a:r>
            <a:r>
              <a:rPr lang="pt-BR" sz="7200" dirty="0" smtClean="0"/>
              <a:t> com identidade jovem, que passem informações sobre os tipos mais populares de drogas e falem sobre redução de danos. 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2060"/>
                </a:solidFill>
              </a:rPr>
              <a:t>Desenvolvimento Fala Jovem</a:t>
            </a:r>
            <a:endParaRPr lang="pt-BR" dirty="0">
              <a:solidFill>
                <a:srgbClr val="002060"/>
              </a:solidFill>
            </a:endParaRPr>
          </a:p>
        </p:txBody>
      </p:sp>
      <p:pic>
        <p:nvPicPr>
          <p:cNvPr id="5" name="Imagem 4" descr="foto AINDA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2428868"/>
            <a:ext cx="2071702" cy="126720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pt-BR" sz="9600" dirty="0" smtClean="0"/>
              <a:t>CAPS AD</a:t>
            </a:r>
          </a:p>
          <a:p>
            <a:pPr algn="ctr">
              <a:buNone/>
            </a:pPr>
            <a:endParaRPr lang="pt-BR" sz="9600" dirty="0" smtClean="0"/>
          </a:p>
          <a:p>
            <a:pPr algn="ctr">
              <a:buNone/>
            </a:pPr>
            <a:endParaRPr lang="pt-BR" sz="9600" dirty="0" smtClean="0"/>
          </a:p>
          <a:p>
            <a:pPr algn="ctr">
              <a:buNone/>
            </a:pPr>
            <a:endParaRPr lang="pt-BR" sz="7700" dirty="0" smtClean="0"/>
          </a:p>
          <a:p>
            <a:pPr algn="ctr">
              <a:buNone/>
            </a:pPr>
            <a:r>
              <a:rPr lang="pt-BR" sz="7700" dirty="0" smtClean="0"/>
              <a:t>Essa é a porta de entrada para o tratamento!</a:t>
            </a:r>
            <a:endParaRPr lang="pt-BR" sz="77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002060"/>
                </a:solidFill>
              </a:rPr>
              <a:t>As drogas e o tratamento pelo SUS</a:t>
            </a:r>
            <a:endParaRPr lang="pt-BR" dirty="0">
              <a:solidFill>
                <a:srgbClr val="002060"/>
              </a:solidFill>
            </a:endParaRPr>
          </a:p>
        </p:txBody>
      </p:sp>
      <p:pic>
        <p:nvPicPr>
          <p:cNvPr id="4" name="Imagem 3" descr="jovens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2428868"/>
            <a:ext cx="2000264" cy="19572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pt-BR" dirty="0" smtClean="0"/>
              <a:t>O CAPS AD é um serviço especializado em saúde mental que atende pessoas com problemas decorrentes do uso ou abuso de álcool e outras drogas em diferentes níveis de cuidado: intensivo (diariamente), semi-intensivo (de duas a três vezes por semana) e não-intensivo (até três vezes por mês). É um serviço ambulatorial </a:t>
            </a:r>
            <a:r>
              <a:rPr lang="pt-BR" dirty="0" err="1" smtClean="0"/>
              <a:t>territorializado</a:t>
            </a:r>
            <a:r>
              <a:rPr lang="pt-BR" dirty="0" smtClean="0"/>
              <a:t> que integra uma rede de atenção em substituição à “internação psiquiátrica", e que tem como princípio a reinserção social. Realiza ações de assistência (medicação, terapias, oficinas terapêuticas, atenção familiar), de prevenção e capacitação de profissionais para lidar com os dependentes.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 serviço do CAPS é a porta de entrada do paciente dependente de álcool e drogas no Sistema Único de Saúde.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2060"/>
                </a:solidFill>
              </a:rPr>
              <a:t>CAPS AD</a:t>
            </a:r>
            <a:endParaRPr lang="pt-BR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28596" y="1857365"/>
            <a:ext cx="8229600" cy="2857520"/>
          </a:xfrm>
        </p:spPr>
        <p:txBody>
          <a:bodyPr/>
          <a:lstStyle/>
          <a:p>
            <a:r>
              <a:rPr lang="pt-BR" dirty="0" smtClean="0"/>
              <a:t>23 CAPS AD na cidade;</a:t>
            </a:r>
          </a:p>
          <a:p>
            <a:r>
              <a:rPr lang="pt-BR" dirty="0" smtClean="0"/>
              <a:t>Atende 250 pessoas/ mês</a:t>
            </a:r>
          </a:p>
          <a:p>
            <a:r>
              <a:rPr lang="pt-BR" dirty="0" smtClean="0"/>
              <a:t>Realiza aproximadamente 800 procedimentos, entre consultas e atendimentos diversos.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CAPS AD- São Paulo</a:t>
            </a:r>
            <a:endParaRPr lang="pt-B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Atendimento diário, sem a preconização imediata da abstinência;</a:t>
            </a:r>
          </a:p>
          <a:p>
            <a:r>
              <a:rPr lang="pt-BR" dirty="0" smtClean="0"/>
              <a:t>Modalidades: intensiva, semi-intensiva e não intensiva;</a:t>
            </a:r>
          </a:p>
          <a:p>
            <a:r>
              <a:rPr lang="pt-BR" dirty="0" smtClean="0"/>
              <a:t>Projeto terapêutico individualizado;</a:t>
            </a:r>
          </a:p>
          <a:p>
            <a:r>
              <a:rPr lang="pt-BR" dirty="0" smtClean="0"/>
              <a:t>Intervenções precoces;</a:t>
            </a:r>
          </a:p>
          <a:p>
            <a:r>
              <a:rPr lang="pt-BR" dirty="0" smtClean="0"/>
              <a:t>Papel auto regulador do usuário. 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CAPS AD</a:t>
            </a:r>
            <a:endParaRPr lang="pt-B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Individualizado: medicamentos, psicotrópico de orientação; </a:t>
            </a:r>
          </a:p>
          <a:p>
            <a:r>
              <a:rPr lang="pt-BR" dirty="0" smtClean="0"/>
              <a:t>Através de grupos e oficinas;</a:t>
            </a:r>
          </a:p>
          <a:p>
            <a:r>
              <a:rPr lang="pt-BR" dirty="0" smtClean="0"/>
              <a:t>Local para repouso dos usuários;</a:t>
            </a:r>
          </a:p>
          <a:p>
            <a:r>
              <a:rPr lang="pt-BR" dirty="0" smtClean="0"/>
              <a:t>Construção de rede de suporte social (familiar, ONGs,...)</a:t>
            </a:r>
          </a:p>
          <a:p>
            <a:r>
              <a:rPr lang="pt-BR" dirty="0" smtClean="0"/>
              <a:t>Diminuir a dependência, tornar o usuário mais independente. 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Atendimento nos CAPS AD</a:t>
            </a:r>
            <a:endParaRPr lang="pt-B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28596" y="2500307"/>
            <a:ext cx="8229600" cy="1428760"/>
          </a:xfrm>
        </p:spPr>
        <p:txBody>
          <a:bodyPr/>
          <a:lstStyle/>
          <a:p>
            <a:r>
              <a:rPr lang="pt-BR" dirty="0" smtClean="0"/>
              <a:t>O CAPS tenta desconstruir o senso comum: “Todos usuário de drogas é um doente e requer internação, prisão ou absolvição”. 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CAPS AD</a:t>
            </a:r>
            <a:endParaRPr lang="pt-B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pt-BR" b="1" dirty="0" smtClean="0"/>
              <a:t>Região / Leste</a:t>
            </a:r>
          </a:p>
          <a:p>
            <a:pPr>
              <a:buNone/>
            </a:pPr>
            <a:endParaRPr lang="pt-BR" b="1" dirty="0" smtClean="0"/>
          </a:p>
          <a:p>
            <a:pPr>
              <a:buNone/>
            </a:pPr>
            <a:r>
              <a:rPr lang="pt-BR" b="1" dirty="0" smtClean="0"/>
              <a:t>Itaquera-</a:t>
            </a:r>
            <a:r>
              <a:rPr lang="pt-BR" dirty="0" smtClean="0"/>
              <a:t> Rua Corre </a:t>
            </a:r>
            <a:r>
              <a:rPr lang="pt-BR" dirty="0" err="1" smtClean="0"/>
              <a:t>Corre</a:t>
            </a:r>
            <a:r>
              <a:rPr lang="pt-BR" dirty="0" smtClean="0"/>
              <a:t>, 30 A </a:t>
            </a:r>
            <a:r>
              <a:rPr lang="pt-BR" b="1" dirty="0" smtClean="0"/>
              <a:t>3756-3011</a:t>
            </a:r>
          </a:p>
          <a:p>
            <a:pPr>
              <a:buNone/>
            </a:pPr>
            <a:r>
              <a:rPr lang="pt-BR" b="1" dirty="0" smtClean="0"/>
              <a:t>Itaim </a:t>
            </a:r>
            <a:r>
              <a:rPr lang="pt-BR" b="1" dirty="0" err="1" smtClean="0"/>
              <a:t>Pta</a:t>
            </a:r>
            <a:r>
              <a:rPr lang="pt-BR" b="1" dirty="0" smtClean="0"/>
              <a:t>.</a:t>
            </a:r>
            <a:r>
              <a:rPr lang="pt-BR" dirty="0" smtClean="0"/>
              <a:t>- Rua Valente de Novaes, 51</a:t>
            </a:r>
            <a:r>
              <a:rPr lang="pt-BR" b="1" dirty="0" smtClean="0"/>
              <a:t> 2561-8085</a:t>
            </a:r>
            <a:endParaRPr lang="pt-BR" dirty="0" smtClean="0"/>
          </a:p>
          <a:p>
            <a:pPr>
              <a:buNone/>
            </a:pPr>
            <a:r>
              <a:rPr lang="pt-BR" b="1" dirty="0" smtClean="0"/>
              <a:t>2963-3802 </a:t>
            </a:r>
          </a:p>
          <a:p>
            <a:pPr>
              <a:buNone/>
            </a:pPr>
            <a:r>
              <a:rPr lang="pt-BR" b="1" dirty="0" smtClean="0"/>
              <a:t>Ermelino Matarazzo- </a:t>
            </a:r>
            <a:r>
              <a:rPr lang="pt-BR" dirty="0" smtClean="0"/>
              <a:t>Rua João Antonio Andrade, 804 </a:t>
            </a:r>
            <a:r>
              <a:rPr lang="pt-BR" b="1" dirty="0" smtClean="0"/>
              <a:t>2943-9276</a:t>
            </a:r>
          </a:p>
          <a:p>
            <a:pPr>
              <a:buNone/>
            </a:pPr>
            <a:r>
              <a:rPr lang="pt-BR" b="1" dirty="0" smtClean="0"/>
              <a:t>São Mateus-  </a:t>
            </a:r>
            <a:r>
              <a:rPr lang="pt-BR" dirty="0" smtClean="0"/>
              <a:t>Rua Joaquim Gouveia Franco, 150 </a:t>
            </a:r>
            <a:r>
              <a:rPr lang="pt-BR" b="1" dirty="0" smtClean="0"/>
              <a:t>2019-8143</a:t>
            </a:r>
            <a:r>
              <a:rPr lang="pt-BR" dirty="0" smtClean="0"/>
              <a:t> </a:t>
            </a:r>
          </a:p>
          <a:p>
            <a:pPr>
              <a:buNone/>
            </a:pPr>
            <a:r>
              <a:rPr lang="pt-BR" b="1" dirty="0" err="1" smtClean="0"/>
              <a:t>Guaianazes</a:t>
            </a:r>
            <a:r>
              <a:rPr lang="pt-BR" b="1" dirty="0" smtClean="0"/>
              <a:t>-</a:t>
            </a:r>
            <a:r>
              <a:rPr lang="pt-BR" dirty="0" smtClean="0"/>
              <a:t>  Rua Prof. Francisco Pinheiro, 139- </a:t>
            </a:r>
            <a:r>
              <a:rPr lang="pt-BR" b="1" dirty="0" smtClean="0"/>
              <a:t>2553-2240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b="1" dirty="0" smtClean="0"/>
              <a:t>Região / Sul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b="1" dirty="0" smtClean="0"/>
              <a:t>Santo Amaro-  </a:t>
            </a:r>
            <a:r>
              <a:rPr lang="pt-BR" dirty="0" smtClean="0"/>
              <a:t>Rua São Benedito, 2400 </a:t>
            </a:r>
            <a:r>
              <a:rPr lang="pt-BR" b="1" dirty="0" smtClean="0"/>
              <a:t>5523-3566</a:t>
            </a:r>
            <a:r>
              <a:rPr lang="pt-BR" dirty="0" smtClean="0"/>
              <a:t> </a:t>
            </a:r>
          </a:p>
          <a:p>
            <a:pPr>
              <a:buNone/>
            </a:pPr>
            <a:r>
              <a:rPr lang="pt-BR" b="1" dirty="0" smtClean="0"/>
              <a:t>Jardim Ângela-  </a:t>
            </a:r>
            <a:r>
              <a:rPr lang="pt-BR" dirty="0" smtClean="0"/>
              <a:t>Rua Coronel Floriano Álvaro, 500 </a:t>
            </a:r>
            <a:r>
              <a:rPr lang="pt-BR" b="1" dirty="0" smtClean="0"/>
              <a:t>5833-2838 </a:t>
            </a:r>
          </a:p>
          <a:p>
            <a:pPr>
              <a:buNone/>
            </a:pPr>
            <a:r>
              <a:rPr lang="pt-BR" b="1" dirty="0" smtClean="0"/>
              <a:t>Capela do Socorro-  </a:t>
            </a:r>
            <a:r>
              <a:rPr lang="pt-BR" dirty="0" smtClean="0"/>
              <a:t>Rua Padre José </a:t>
            </a:r>
            <a:r>
              <a:rPr lang="pt-BR" dirty="0" err="1" smtClean="0"/>
              <a:t>Garzotti</a:t>
            </a:r>
            <a:r>
              <a:rPr lang="pt-BR" dirty="0" smtClean="0"/>
              <a:t>, 545 </a:t>
            </a:r>
            <a:r>
              <a:rPr lang="pt-BR" b="1" dirty="0" smtClean="0"/>
              <a:t>5667-6277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>
                <a:solidFill>
                  <a:srgbClr val="002060"/>
                </a:solidFill>
              </a:rPr>
              <a:t>CAPS AD da Cidade de São Paulo</a:t>
            </a:r>
            <a:endParaRPr lang="pt-BR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35785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pt-BR" b="1" dirty="0" smtClean="0"/>
              <a:t>Região / Centro Oeste</a:t>
            </a:r>
          </a:p>
          <a:p>
            <a:pPr>
              <a:buNone/>
            </a:pPr>
            <a:r>
              <a:rPr lang="pt-BR" b="1" dirty="0" smtClean="0"/>
              <a:t>Sé- </a:t>
            </a:r>
            <a:r>
              <a:rPr lang="pt-BR" dirty="0" smtClean="0"/>
              <a:t>Rua Frederico Alvarenga, 259 – 2º andar – Anexo B </a:t>
            </a:r>
            <a:r>
              <a:rPr lang="pt-BR" b="1" dirty="0" smtClean="0"/>
              <a:t>3241-0901 </a:t>
            </a:r>
          </a:p>
          <a:p>
            <a:pPr>
              <a:buNone/>
            </a:pPr>
            <a:r>
              <a:rPr lang="pt-BR" b="1" dirty="0" smtClean="0"/>
              <a:t>Lapa/ PROSAM</a:t>
            </a:r>
            <a:r>
              <a:rPr lang="pt-BR" dirty="0" smtClean="0"/>
              <a:t> -Rua Heitor Penteado, 1448 </a:t>
            </a:r>
            <a:r>
              <a:rPr lang="pt-BR" b="1" dirty="0" smtClean="0"/>
              <a:t>3862-1385 </a:t>
            </a:r>
          </a:p>
          <a:p>
            <a:pPr>
              <a:buNone/>
            </a:pPr>
            <a:r>
              <a:rPr lang="pt-BR" b="1" dirty="0" smtClean="0"/>
              <a:t>Pinheiros-</a:t>
            </a:r>
            <a:r>
              <a:rPr lang="pt-BR" dirty="0" smtClean="0"/>
              <a:t> Rua Nicolau </a:t>
            </a:r>
            <a:r>
              <a:rPr lang="pt-BR" dirty="0" err="1" smtClean="0"/>
              <a:t>Gagliardi</a:t>
            </a:r>
            <a:r>
              <a:rPr lang="pt-BR" dirty="0" smtClean="0"/>
              <a:t>, 439 </a:t>
            </a:r>
            <a:r>
              <a:rPr lang="pt-BR" b="1" dirty="0" smtClean="0"/>
              <a:t>3816-3959 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b="1" dirty="0" smtClean="0"/>
              <a:t>Região / Sudeste</a:t>
            </a:r>
          </a:p>
          <a:p>
            <a:pPr>
              <a:buNone/>
            </a:pPr>
            <a:r>
              <a:rPr lang="pt-BR" b="1" dirty="0" smtClean="0"/>
              <a:t>Vila Mariana - </a:t>
            </a:r>
            <a:r>
              <a:rPr lang="pt-BR" dirty="0" smtClean="0"/>
              <a:t>Av. Ceci, 2101   </a:t>
            </a:r>
            <a:r>
              <a:rPr lang="pt-BR" b="1" dirty="0" smtClean="0"/>
              <a:t>2275-3431 </a:t>
            </a:r>
          </a:p>
          <a:p>
            <a:pPr>
              <a:buNone/>
            </a:pPr>
            <a:r>
              <a:rPr lang="pt-BR" b="1" dirty="0" smtClean="0"/>
              <a:t>Ipiranga- </a:t>
            </a:r>
            <a:r>
              <a:rPr lang="pt-BR" dirty="0" smtClean="0"/>
              <a:t>Rua Colombo Florence, 241 </a:t>
            </a:r>
            <a:r>
              <a:rPr lang="pt-BR" b="1" dirty="0" smtClean="0"/>
              <a:t>2351-2309</a:t>
            </a:r>
          </a:p>
          <a:p>
            <a:pPr>
              <a:buNone/>
            </a:pPr>
            <a:r>
              <a:rPr lang="pt-BR" b="1" dirty="0" smtClean="0"/>
              <a:t>Sacomã- </a:t>
            </a:r>
            <a:r>
              <a:rPr lang="pt-BR" dirty="0" smtClean="0"/>
              <a:t>Rua do Grito, 635  </a:t>
            </a:r>
            <a:r>
              <a:rPr lang="pt-BR" b="1" dirty="0" smtClean="0"/>
              <a:t>2296-0105</a:t>
            </a:r>
          </a:p>
          <a:p>
            <a:pPr>
              <a:buNone/>
            </a:pPr>
            <a:r>
              <a:rPr lang="pt-BR" b="1" dirty="0" smtClean="0"/>
              <a:t>Jabaquara</a:t>
            </a:r>
            <a:r>
              <a:rPr lang="pt-BR" dirty="0" smtClean="0"/>
              <a:t> - Praça Barão de Japurá, 1   </a:t>
            </a:r>
            <a:r>
              <a:rPr lang="pt-BR" b="1" dirty="0" smtClean="0"/>
              <a:t>5011-1583 </a:t>
            </a:r>
          </a:p>
          <a:p>
            <a:pPr>
              <a:buNone/>
            </a:pPr>
            <a:r>
              <a:rPr lang="pt-BR" b="1" dirty="0" smtClean="0"/>
              <a:t>Mooca</a:t>
            </a:r>
            <a:r>
              <a:rPr lang="pt-BR" dirty="0" smtClean="0"/>
              <a:t> -Rua </a:t>
            </a:r>
            <a:r>
              <a:rPr lang="pt-BR" dirty="0" err="1" smtClean="0"/>
              <a:t>Jaibarás</a:t>
            </a:r>
            <a:r>
              <a:rPr lang="pt-BR" dirty="0" smtClean="0"/>
              <a:t>, 251   </a:t>
            </a:r>
            <a:r>
              <a:rPr lang="pt-BR" b="1" dirty="0" smtClean="0"/>
              <a:t>2694-6364 </a:t>
            </a:r>
          </a:p>
          <a:p>
            <a:pPr>
              <a:buNone/>
            </a:pPr>
            <a:r>
              <a:rPr lang="pt-BR" b="1" dirty="0" smtClean="0"/>
              <a:t>Penha</a:t>
            </a:r>
            <a:r>
              <a:rPr lang="pt-BR" dirty="0" smtClean="0"/>
              <a:t> -Nossa Senhora da Penha, 55   </a:t>
            </a:r>
            <a:r>
              <a:rPr lang="pt-BR" b="1" dirty="0" smtClean="0"/>
              <a:t>2293-5008 </a:t>
            </a:r>
          </a:p>
          <a:p>
            <a:pPr>
              <a:buNone/>
            </a:pPr>
            <a:r>
              <a:rPr lang="pt-BR" b="1" dirty="0" err="1" smtClean="0"/>
              <a:t>Sapopemba</a:t>
            </a:r>
            <a:r>
              <a:rPr lang="pt-BR" b="1" dirty="0" smtClean="0"/>
              <a:t>- </a:t>
            </a:r>
            <a:r>
              <a:rPr lang="pt-BR" dirty="0" smtClean="0"/>
              <a:t>R. das </a:t>
            </a:r>
            <a:r>
              <a:rPr lang="pt-BR" dirty="0" err="1" smtClean="0"/>
              <a:t>Estrelinas</a:t>
            </a:r>
            <a:r>
              <a:rPr lang="pt-BR" dirty="0" smtClean="0"/>
              <a:t>, 142</a:t>
            </a:r>
          </a:p>
          <a:p>
            <a:pPr>
              <a:buNone/>
            </a:pPr>
            <a:endParaRPr lang="pt-BR" b="1" dirty="0" smtClean="0"/>
          </a:p>
          <a:p>
            <a:pPr>
              <a:buNone/>
            </a:pPr>
            <a:r>
              <a:rPr lang="pt-BR" b="1" dirty="0" smtClean="0"/>
              <a:t>Região / Norte</a:t>
            </a:r>
          </a:p>
          <a:p>
            <a:pPr>
              <a:buNone/>
            </a:pPr>
            <a:r>
              <a:rPr lang="pt-BR" b="1" dirty="0" smtClean="0"/>
              <a:t>Pirituba- </a:t>
            </a:r>
            <a:r>
              <a:rPr lang="pt-BR" dirty="0" smtClean="0"/>
              <a:t>Rua Lino Pinto dos Santos, 203   </a:t>
            </a:r>
            <a:r>
              <a:rPr lang="pt-BR" b="1" dirty="0" smtClean="0"/>
              <a:t>3835-2905 </a:t>
            </a:r>
          </a:p>
          <a:p>
            <a:pPr>
              <a:buNone/>
            </a:pPr>
            <a:r>
              <a:rPr lang="pt-BR" b="1" dirty="0" smtClean="0"/>
              <a:t>Santana- </a:t>
            </a:r>
            <a:r>
              <a:rPr lang="pt-BR" dirty="0" smtClean="0"/>
              <a:t>Rua Conselheiro Saraiva, 411 </a:t>
            </a:r>
            <a:r>
              <a:rPr lang="pt-BR" b="1" dirty="0" smtClean="0"/>
              <a:t>2950-0803</a:t>
            </a:r>
          </a:p>
          <a:p>
            <a:pPr>
              <a:buNone/>
            </a:pPr>
            <a:r>
              <a:rPr lang="pt-BR" b="1" dirty="0" err="1" smtClean="0"/>
              <a:t>Brasilândia</a:t>
            </a:r>
            <a:r>
              <a:rPr lang="pt-BR" b="1" dirty="0" smtClean="0"/>
              <a:t>- </a:t>
            </a:r>
            <a:r>
              <a:rPr lang="pt-BR" dirty="0" smtClean="0"/>
              <a:t>Rua </a:t>
            </a:r>
            <a:r>
              <a:rPr lang="pt-BR" dirty="0" err="1" smtClean="0"/>
              <a:t>Olinto</a:t>
            </a:r>
            <a:r>
              <a:rPr lang="pt-BR" dirty="0" smtClean="0"/>
              <a:t> Fraga Moreira, 275 </a:t>
            </a:r>
            <a:r>
              <a:rPr lang="pt-BR" b="1" dirty="0" smtClean="0"/>
              <a:t>3923-6947</a:t>
            </a:r>
          </a:p>
          <a:p>
            <a:pPr>
              <a:buNone/>
            </a:pPr>
            <a:r>
              <a:rPr lang="pt-BR" b="1" dirty="0" smtClean="0"/>
              <a:t>Cachoeirinha- </a:t>
            </a:r>
            <a:r>
              <a:rPr lang="pt-BR" dirty="0" smtClean="0"/>
              <a:t>Rua Desembargador Rodrigues </a:t>
            </a:r>
            <a:r>
              <a:rPr lang="pt-BR" dirty="0" err="1" smtClean="0"/>
              <a:t>Sette</a:t>
            </a:r>
            <a:r>
              <a:rPr lang="pt-BR" dirty="0" smtClean="0"/>
              <a:t>, 111- </a:t>
            </a:r>
            <a:r>
              <a:rPr lang="pt-BR" b="1" dirty="0" smtClean="0"/>
              <a:t>2232-4770</a:t>
            </a:r>
          </a:p>
          <a:p>
            <a:pPr>
              <a:buNone/>
            </a:pPr>
            <a:endParaRPr lang="pt-BR" b="1" dirty="0" smtClean="0"/>
          </a:p>
          <a:p>
            <a:endParaRPr lang="pt-BR" dirty="0" smtClean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>
                <a:solidFill>
                  <a:srgbClr val="002060"/>
                </a:solidFill>
              </a:rPr>
              <a:t>CAPS AD da Cidade de São Paulo </a:t>
            </a:r>
            <a:r>
              <a:rPr lang="pt-BR" b="1" dirty="0" smtClean="0"/>
              <a:t/>
            </a:r>
            <a:br>
              <a:rPr lang="pt-BR" b="1" dirty="0" smtClean="0"/>
            </a:br>
            <a:endParaRPr lang="pt-B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pt-BR" dirty="0" smtClean="0"/>
              <a:t>Local: Heliópolis- Parceria com Samaritano</a:t>
            </a:r>
          </a:p>
          <a:p>
            <a:pPr algn="just"/>
            <a:r>
              <a:rPr lang="pt-BR" dirty="0" smtClean="0"/>
              <a:t>Trata-se do primeiro centro público da capital para atendimento a dependentes químicos em momentos de crise. Conta com 80 leitos. </a:t>
            </a:r>
          </a:p>
          <a:p>
            <a:pPr algn="just"/>
            <a:r>
              <a:rPr lang="pt-BR" dirty="0" smtClean="0"/>
              <a:t>Equipe de mais de 600 profissionais, desde médicos, fisioterapeutas, enfermeiros e psicólogos até professores de educação física e de alfabetização. </a:t>
            </a:r>
          </a:p>
          <a:p>
            <a:pPr algn="just"/>
            <a:r>
              <a:rPr lang="pt-BR" dirty="0" smtClean="0"/>
              <a:t>O tempo de permanência do paciente na nova unidade é de 30 dias, prorrogável por mais 30 ou 60 dias, conforme avaliação da equipe de acompanhamento dos casos.</a:t>
            </a:r>
          </a:p>
          <a:p>
            <a:pPr algn="just"/>
            <a:r>
              <a:rPr lang="pt-BR" dirty="0" smtClean="0"/>
              <a:t>No SAID, os pacientes passam pela recuperação clínica, estabilização do transtorno mental, desintoxicação e resgate de cidadania e dos vínculos familiares. Com a convivência social restabelecida, o tratamento continua nos </a:t>
            </a:r>
            <a:r>
              <a:rPr lang="pt-BR" dirty="0" err="1" smtClean="0"/>
              <a:t>Caps</a:t>
            </a:r>
            <a:r>
              <a:rPr lang="pt-BR" dirty="0" smtClean="0"/>
              <a:t> Álcool e Drogas, que promovem a inserção dos pacientes na rede de cuidados de saúde geral do território.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002060"/>
                </a:solidFill>
              </a:rPr>
              <a:t>Serviço de Atenção Integral ao Dependente- SAID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t-BR" dirty="0" smtClean="0"/>
              <a:t>Segundo a Organização Mundial da Saúde (OMS), "droga é toda a substância que, introduzida em um organismo vivo, pode modificar uma ou mais de suas funções". É compreendida também como o nome genérico de substâncias químicas, naturais ou sintéticas, que podem causar danos físicos e psicológicos a quem as consome. Seu uso constante pode levar à mudança de comportamento e à criação de uma dependência, um desejo compulsivo de usar a droga habitualmente, ao mesmo tempo que o consumidor passa a apresentar problemas orgânicos decorrentes de sua falta. 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2060"/>
                </a:solidFill>
              </a:rPr>
              <a:t>O que é droga? </a:t>
            </a:r>
            <a:endParaRPr lang="pt-BR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1519044"/>
          </a:xfrm>
        </p:spPr>
        <p:txBody>
          <a:bodyPr>
            <a:noAutofit/>
          </a:bodyPr>
          <a:lstStyle/>
          <a:p>
            <a:r>
              <a:rPr lang="pt-BR" sz="4400" dirty="0" smtClean="0"/>
              <a:t>Hospitais Gerais/  Psiquiátricos - </a:t>
            </a:r>
            <a:r>
              <a:rPr lang="pt-BR" sz="2800" dirty="0" smtClean="0"/>
              <a:t>mais de 1000 leitos psiquiátricos destinados ao cidadão usuário do SUS;</a:t>
            </a:r>
          </a:p>
          <a:p>
            <a:r>
              <a:rPr lang="pt-BR" sz="4400" dirty="0" smtClean="0"/>
              <a:t>AME Psiquiatria- V. Maria- </a:t>
            </a:r>
            <a:r>
              <a:rPr lang="pt-BR" sz="2800" dirty="0" smtClean="0"/>
              <a:t>Avenida Guilherme </a:t>
            </a:r>
            <a:r>
              <a:rPr lang="pt-BR" sz="2800" dirty="0" err="1" smtClean="0"/>
              <a:t>Cotching</a:t>
            </a:r>
            <a:r>
              <a:rPr lang="pt-BR" sz="2800" dirty="0" smtClean="0"/>
              <a:t>, 1600, Vila Maria</a:t>
            </a:r>
            <a:endParaRPr lang="pt-BR" sz="28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002060"/>
                </a:solidFill>
              </a:rPr>
              <a:t>Outros locais públicos de tratamento na cidade de São Paulo</a:t>
            </a:r>
            <a:endParaRPr lang="pt-BR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40 leitos- Associação Estância Primavera Comunidade Terapêutica;</a:t>
            </a:r>
          </a:p>
          <a:p>
            <a:r>
              <a:rPr lang="pt-BR" dirty="0" smtClean="0"/>
              <a:t>25 leitos- Sagrada Família Recuperação e Integração social;</a:t>
            </a:r>
          </a:p>
          <a:p>
            <a:r>
              <a:rPr lang="pt-BR" dirty="0" smtClean="0"/>
              <a:t>40 leitos- Instituição Padre </a:t>
            </a:r>
            <a:r>
              <a:rPr lang="pt-BR" dirty="0" err="1" smtClean="0"/>
              <a:t>Harcido</a:t>
            </a:r>
            <a:r>
              <a:rPr lang="pt-BR" dirty="0" smtClean="0"/>
              <a:t>;</a:t>
            </a:r>
          </a:p>
          <a:p>
            <a:r>
              <a:rPr lang="pt-BR" dirty="0" smtClean="0"/>
              <a:t>20 leitos- Associação Lua Nova;</a:t>
            </a:r>
          </a:p>
          <a:p>
            <a:r>
              <a:rPr lang="pt-BR" dirty="0" smtClean="0"/>
              <a:t>70 leitos- Nova Vida</a:t>
            </a:r>
          </a:p>
          <a:p>
            <a:r>
              <a:rPr lang="pt-BR" dirty="0" smtClean="0"/>
              <a:t>42 leitos- Nova Aliança</a:t>
            </a:r>
          </a:p>
          <a:p>
            <a:r>
              <a:rPr lang="pt-BR" b="1" dirty="0" smtClean="0"/>
              <a:t>Total: 247 leitos</a:t>
            </a:r>
            <a:endParaRPr lang="pt-BR" b="1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Comunidades Terapêuticas Privadas</a:t>
            </a:r>
            <a:endParaRPr lang="pt-B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ço Reservado para Conteúdo 5" descr="jovens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714488"/>
            <a:ext cx="1714512" cy="1714512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57422" y="0"/>
            <a:ext cx="6429420" cy="542926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sz="3100" i="1" dirty="0" smtClean="0"/>
              <a:t>“Uma poderosa ferramenta para nos ajudar a gerir com habilidade a nossa vida é perguntar antes de cada ato se isso nos trará felicidade. Isso vale desde a hora de decidir se vamos ou não usar drogas até se vamos ou não comer aquele terceiro pedaço de torta de banana com creme."  </a:t>
            </a:r>
            <a:r>
              <a:rPr lang="pt-BR" sz="3100" dirty="0" smtClean="0"/>
              <a:t>(</a:t>
            </a:r>
            <a:r>
              <a:rPr lang="pt-BR" sz="3100" dirty="0" err="1" smtClean="0"/>
              <a:t>Dalai</a:t>
            </a:r>
            <a:r>
              <a:rPr lang="pt-BR" sz="3100" dirty="0" smtClean="0"/>
              <a:t> Lama) 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2060"/>
                </a:solidFill>
              </a:rPr>
              <a:t>Contato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571472" y="1571612"/>
            <a:ext cx="82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 smtClean="0"/>
              <a:t>Gabinete Vereador </a:t>
            </a:r>
            <a:r>
              <a:rPr lang="pt-BR" sz="3600" b="1" dirty="0" err="1" smtClean="0"/>
              <a:t>Natalini</a:t>
            </a:r>
            <a:endParaRPr lang="pt-BR" sz="3600" b="1" dirty="0" smtClean="0"/>
          </a:p>
          <a:p>
            <a:pPr algn="ctr"/>
            <a:r>
              <a:rPr lang="pt-BR" sz="3600" dirty="0" smtClean="0"/>
              <a:t>Câmara Municipal de São Paulo</a:t>
            </a:r>
          </a:p>
          <a:p>
            <a:pPr algn="ctr"/>
            <a:r>
              <a:rPr lang="pt-BR" sz="3600" dirty="0" smtClean="0"/>
              <a:t> </a:t>
            </a:r>
            <a:r>
              <a:rPr lang="pt-BR" sz="3600" dirty="0" err="1" smtClean="0"/>
              <a:t>Vd</a:t>
            </a:r>
            <a:r>
              <a:rPr lang="pt-BR" sz="3600" dirty="0" smtClean="0"/>
              <a:t>. Jacareí, 100- sala 415</a:t>
            </a:r>
          </a:p>
          <a:p>
            <a:pPr algn="ctr"/>
            <a:r>
              <a:rPr lang="pt-BR" sz="3600" dirty="0" smtClean="0">
                <a:hlinkClick r:id="rId2"/>
              </a:rPr>
              <a:t>natalini@camara.sp.gov.br/</a:t>
            </a:r>
            <a:r>
              <a:rPr lang="pt-BR" sz="3600" dirty="0" smtClean="0"/>
              <a:t> </a:t>
            </a:r>
            <a:r>
              <a:rPr lang="pt-BR" sz="3600" dirty="0" smtClean="0">
                <a:hlinkClick r:id="rId3"/>
              </a:rPr>
              <a:t>www.natalini.com.br</a:t>
            </a:r>
            <a:endParaRPr lang="pt-BR" sz="3600" dirty="0" smtClean="0"/>
          </a:p>
          <a:p>
            <a:pPr algn="ctr"/>
            <a:r>
              <a:rPr lang="pt-BR" sz="3600" dirty="0" smtClean="0"/>
              <a:t>Tel.: 3396-4405</a:t>
            </a:r>
          </a:p>
          <a:p>
            <a:pPr algn="ctr"/>
            <a:r>
              <a:rPr lang="pt-BR" sz="3600" b="1" dirty="0" smtClean="0"/>
              <a:t>Programa São Paulo de Todos Nós</a:t>
            </a:r>
          </a:p>
          <a:p>
            <a:pPr algn="ctr"/>
            <a:r>
              <a:rPr lang="pt-BR" sz="3600" b="1" dirty="0" smtClean="0"/>
              <a:t>Sábado das 11h às 13h - 1150 AM</a:t>
            </a:r>
            <a:endParaRPr lang="pt-BR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pt-BR" sz="4400" dirty="0" smtClean="0"/>
          </a:p>
          <a:p>
            <a:pPr algn="ctr">
              <a:buNone/>
            </a:pPr>
            <a:r>
              <a:rPr lang="pt-BR" sz="4400" dirty="0" smtClean="0"/>
              <a:t>Drogas lícitas: cigarro, álcool, medicamentos</a:t>
            </a:r>
          </a:p>
          <a:p>
            <a:pPr algn="ctr">
              <a:buNone/>
            </a:pPr>
            <a:endParaRPr lang="pt-BR" sz="4400" dirty="0" smtClean="0"/>
          </a:p>
          <a:p>
            <a:pPr algn="ctr">
              <a:buNone/>
            </a:pPr>
            <a:r>
              <a:rPr lang="pt-BR" sz="4400" dirty="0" smtClean="0"/>
              <a:t>Drogas ilícitas: cocaína, </a:t>
            </a:r>
            <a:r>
              <a:rPr lang="pt-BR" sz="4400" dirty="0" err="1" smtClean="0"/>
              <a:t>crack</a:t>
            </a:r>
            <a:r>
              <a:rPr lang="pt-BR" sz="4400" dirty="0" smtClean="0"/>
              <a:t>, </a:t>
            </a:r>
            <a:r>
              <a:rPr lang="pt-BR" sz="4400" dirty="0" err="1" smtClean="0"/>
              <a:t>ecstasy</a:t>
            </a:r>
            <a:r>
              <a:rPr lang="pt-BR" sz="4400" dirty="0" smtClean="0"/>
              <a:t>, entre outras. 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2060"/>
                </a:solidFill>
              </a:rPr>
              <a:t>Drogas lícitas e ilícitas</a:t>
            </a:r>
            <a:endParaRPr lang="pt-BR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42926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pt-BR" sz="3600" dirty="0" smtClean="0">
              <a:latin typeface="+mj-lt"/>
            </a:endParaRPr>
          </a:p>
          <a:p>
            <a:pPr algn="ctr">
              <a:buNone/>
            </a:pPr>
            <a:endParaRPr lang="pt-BR" sz="3600" dirty="0" smtClean="0">
              <a:latin typeface="+mj-lt"/>
            </a:endParaRPr>
          </a:p>
          <a:p>
            <a:pPr algn="ctr">
              <a:buNone/>
            </a:pPr>
            <a:r>
              <a:rPr lang="pt-BR" sz="3600" dirty="0" smtClean="0">
                <a:latin typeface="+mj-lt"/>
              </a:rPr>
              <a:t>População Jovem (15 a 29 anos): </a:t>
            </a:r>
            <a:r>
              <a:rPr lang="pt-BR" sz="5400" dirty="0" smtClean="0">
                <a:latin typeface="+mj-lt"/>
              </a:rPr>
              <a:t>aproximadamente</a:t>
            </a:r>
          </a:p>
          <a:p>
            <a:pPr algn="ctr">
              <a:buNone/>
            </a:pPr>
            <a:r>
              <a:rPr lang="pt-BR" sz="5400" dirty="0" smtClean="0">
                <a:latin typeface="+mj-lt"/>
              </a:rPr>
              <a:t> 3 milhões</a:t>
            </a:r>
          </a:p>
          <a:p>
            <a:pPr algn="ctr">
              <a:buNone/>
            </a:pPr>
            <a:endParaRPr lang="pt-BR" sz="2400" dirty="0" smtClean="0">
              <a:latin typeface="+mj-lt"/>
            </a:endParaRPr>
          </a:p>
          <a:p>
            <a:pPr algn="ctr">
              <a:buNone/>
            </a:pPr>
            <a:r>
              <a:rPr lang="pt-BR" sz="2400" dirty="0" smtClean="0">
                <a:latin typeface="+mj-lt"/>
              </a:rPr>
              <a:t>    </a:t>
            </a:r>
          </a:p>
          <a:p>
            <a:pPr algn="ctr">
              <a:buNone/>
            </a:pPr>
            <a:endParaRPr lang="pt-BR" sz="4400" dirty="0" smtClean="0">
              <a:solidFill>
                <a:srgbClr val="FF0000"/>
              </a:solidFill>
              <a:latin typeface="+mj-lt"/>
            </a:endParaRPr>
          </a:p>
          <a:p>
            <a:pPr algn="ctr">
              <a:buNone/>
            </a:pPr>
            <a:endParaRPr lang="pt-BR" sz="4400" dirty="0" smtClean="0">
              <a:latin typeface="+mj-lt"/>
            </a:endParaRPr>
          </a:p>
          <a:p>
            <a:endParaRPr lang="pt-BR" dirty="0"/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2060"/>
                </a:solidFill>
              </a:rPr>
              <a:t>Dados Cidade de São Paulo</a:t>
            </a:r>
            <a:endParaRPr lang="pt-BR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pt-BR" sz="8000" b="1" dirty="0" smtClean="0"/>
          </a:p>
          <a:p>
            <a:pPr algn="just">
              <a:buNone/>
            </a:pPr>
            <a:r>
              <a:rPr lang="pt-BR" sz="8000" b="1" dirty="0" smtClean="0"/>
              <a:t> ÁLCOOL E DROGA</a:t>
            </a:r>
          </a:p>
          <a:p>
            <a:pPr algn="just">
              <a:buNone/>
            </a:pPr>
            <a:r>
              <a:rPr lang="pt-BR" sz="8000" dirty="0" smtClean="0"/>
              <a:t>- 50% dos albergados declararam ter feito uso continuado de álcool durante a vida.</a:t>
            </a:r>
          </a:p>
          <a:p>
            <a:pPr algn="just">
              <a:buNone/>
            </a:pPr>
            <a:r>
              <a:rPr lang="pt-BR" sz="8000" dirty="0" smtClean="0"/>
              <a:t>- 24% afirmam ter usado drogas</a:t>
            </a:r>
          </a:p>
          <a:p>
            <a:pPr algn="just">
              <a:buNone/>
            </a:pPr>
            <a:r>
              <a:rPr lang="pt-BR" sz="8000" dirty="0" smtClean="0"/>
              <a:t> </a:t>
            </a:r>
          </a:p>
          <a:p>
            <a:pPr algn="just">
              <a:buNone/>
            </a:pPr>
            <a:r>
              <a:rPr lang="pt-BR" sz="8000" b="1" dirty="0" smtClean="0"/>
              <a:t>VALE RESSALTAR: </a:t>
            </a:r>
          </a:p>
          <a:p>
            <a:pPr algn="just">
              <a:buNone/>
            </a:pPr>
            <a:r>
              <a:rPr lang="pt-BR" sz="8000" b="1" dirty="0" smtClean="0"/>
              <a:t>o uso de droga </a:t>
            </a:r>
            <a:r>
              <a:rPr lang="pt-BR" sz="8000" dirty="0" smtClean="0"/>
              <a:t>está bastante associado com o estrato mais jovem</a:t>
            </a:r>
          </a:p>
          <a:p>
            <a:pPr algn="just">
              <a:buNone/>
            </a:pPr>
            <a:r>
              <a:rPr lang="pt-BR" sz="8000" dirty="0" smtClean="0"/>
              <a:t>    40% dos jovens afirmam ter feito uso contínuo de droga</a:t>
            </a:r>
          </a:p>
          <a:p>
            <a:pPr algn="just">
              <a:buNone/>
            </a:pPr>
            <a:r>
              <a:rPr lang="pt-BR" sz="8000" dirty="0" smtClean="0"/>
              <a:t>    26% dos adultos afirmam ter feito uso contínuo de droga</a:t>
            </a:r>
          </a:p>
          <a:p>
            <a:pPr algn="just">
              <a:buNone/>
            </a:pPr>
            <a:r>
              <a:rPr lang="pt-BR" sz="8000" dirty="0" smtClean="0"/>
              <a:t>    9% dos adultos mais velhos afirmam ter feito uso contínuo de droga</a:t>
            </a:r>
          </a:p>
          <a:p>
            <a:pPr algn="just">
              <a:buNone/>
            </a:pPr>
            <a:r>
              <a:rPr lang="pt-BR" sz="8000" b="1" dirty="0" smtClean="0"/>
              <a:t>já o uso do álcool é mais </a:t>
            </a:r>
            <a:r>
              <a:rPr lang="pt-BR" sz="8000" b="1" dirty="0" err="1" smtClean="0"/>
              <a:t>frequente</a:t>
            </a:r>
            <a:r>
              <a:rPr lang="pt-BR" sz="8000" b="1" dirty="0" smtClean="0"/>
              <a:t> ente os mais velhos</a:t>
            </a:r>
          </a:p>
          <a:p>
            <a:pPr algn="just">
              <a:buNone/>
            </a:pPr>
            <a:r>
              <a:rPr lang="pt-BR" sz="8000" dirty="0" smtClean="0"/>
              <a:t>    52% dos adultos</a:t>
            </a:r>
          </a:p>
          <a:p>
            <a:pPr algn="just">
              <a:buNone/>
            </a:pPr>
            <a:r>
              <a:rPr lang="pt-BR" sz="8000" dirty="0" smtClean="0"/>
              <a:t>    49% dos adultos mais velhos</a:t>
            </a:r>
          </a:p>
          <a:p>
            <a:pPr algn="just">
              <a:buNone/>
            </a:pPr>
            <a:r>
              <a:rPr lang="pt-BR" sz="8000" dirty="0" smtClean="0"/>
              <a:t>    34% dos jovens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1556792"/>
          </a:xfrm>
        </p:spPr>
        <p:txBody>
          <a:bodyPr>
            <a:normAutofit fontScale="90000"/>
          </a:bodyPr>
          <a:lstStyle/>
          <a:p>
            <a:pPr algn="r"/>
            <a:r>
              <a:rPr lang="pt-BR" sz="3600" dirty="0" smtClean="0">
                <a:solidFill>
                  <a:srgbClr val="002060"/>
                </a:solidFill>
              </a:rPr>
              <a:t/>
            </a:r>
            <a:br>
              <a:rPr lang="pt-BR" sz="3600" dirty="0" smtClean="0">
                <a:solidFill>
                  <a:srgbClr val="002060"/>
                </a:solidFill>
              </a:rPr>
            </a:br>
            <a:r>
              <a:rPr lang="pt-BR" sz="3600" dirty="0" smtClean="0">
                <a:solidFill>
                  <a:srgbClr val="002060"/>
                </a:solidFill>
              </a:rPr>
              <a:t/>
            </a:r>
            <a:br>
              <a:rPr lang="pt-BR" sz="3600" dirty="0" smtClean="0">
                <a:solidFill>
                  <a:srgbClr val="002060"/>
                </a:solidFill>
              </a:rPr>
            </a:br>
            <a:r>
              <a:rPr lang="pt-BR" sz="3600" dirty="0" smtClean="0">
                <a:solidFill>
                  <a:srgbClr val="002060"/>
                </a:solidFill>
              </a:rPr>
              <a:t>Dados Cidade de São Paulo- </a:t>
            </a:r>
            <a:r>
              <a:rPr lang="pt-BR" sz="3100" dirty="0" smtClean="0"/>
              <a:t>PESQUISA  SMADS- População em situação de rua  (2009/ 2010) 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- Para parecer adulto (a droga é vista como símbolo de maturidade);</a:t>
            </a:r>
          </a:p>
          <a:p>
            <a:r>
              <a:rPr lang="pt-BR" dirty="0" smtClean="0"/>
              <a:t>- Para fugir ao domínio dos pais e parentes (a droga é vista como facilitadora do processo);</a:t>
            </a:r>
          </a:p>
          <a:p>
            <a:r>
              <a:rPr lang="pt-BR" dirty="0" smtClean="0"/>
              <a:t>- Para ser aceito pelo seu grupo de amigos;</a:t>
            </a:r>
          </a:p>
          <a:p>
            <a:r>
              <a:rPr lang="pt-BR" dirty="0" smtClean="0"/>
              <a:t>- Para fugir ao estresse;</a:t>
            </a:r>
          </a:p>
          <a:p>
            <a:r>
              <a:rPr lang="pt-BR" dirty="0" smtClean="0"/>
              <a:t>- Para rebelar-se contra o sistema em que vive;</a:t>
            </a:r>
          </a:p>
          <a:p>
            <a:r>
              <a:rPr lang="pt-BR" dirty="0" smtClean="0"/>
              <a:t>- Para aumentar sua capacidade de aprender.</a:t>
            </a:r>
          </a:p>
          <a:p>
            <a:pPr algn="ctr">
              <a:buNone/>
            </a:pPr>
            <a:r>
              <a:rPr lang="pt-BR" dirty="0" smtClean="0"/>
              <a:t>Tudo isso pode levar à DEPRESSÃO!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Por que os jovens usam drogas? </a:t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fala jovem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714488"/>
            <a:ext cx="6025169" cy="3577444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002060"/>
                </a:solidFill>
              </a:rPr>
              <a:t>PREVENÇÃO É O MELHOR CAMINHO</a:t>
            </a:r>
            <a:endParaRPr lang="pt-BR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/>
          <a:lstStyle/>
          <a:p>
            <a:r>
              <a:rPr lang="pt-BR" dirty="0" smtClean="0"/>
              <a:t>Projeto </a:t>
            </a:r>
            <a:r>
              <a:rPr lang="pt-BR" b="1" dirty="0" smtClean="0"/>
              <a:t>Fala Jovem</a:t>
            </a:r>
            <a:r>
              <a:rPr lang="pt-BR" dirty="0" smtClean="0"/>
              <a:t>, uma forma lúdica e cultural de prevenção do uso e abuso de drogas ilícitas e principalmente das lícitas;</a:t>
            </a:r>
          </a:p>
          <a:p>
            <a:endParaRPr lang="pt-BR" dirty="0" smtClean="0"/>
          </a:p>
          <a:p>
            <a:r>
              <a:rPr lang="pt-BR" dirty="0" smtClean="0"/>
              <a:t>Busca-se esclarecer sobre os males que as substâncias psicoativas e psicotrópicas trazem para o ser humano, principalmente na Juventude.</a:t>
            </a:r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002060"/>
                </a:solidFill>
              </a:rPr>
              <a:t>Principal Ação do COMUDA com Jovens e Adolescentes</a:t>
            </a:r>
            <a:endParaRPr lang="pt-BR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b="1" dirty="0" smtClean="0"/>
              <a:t> Objetivos</a:t>
            </a:r>
          </a:p>
          <a:p>
            <a:r>
              <a:rPr lang="pt-BR" dirty="0" smtClean="0"/>
              <a:t> Contribuir para a diminuição ou cessão do uso e abuso de álcool, tabaco e drogas ilícitas pelos adolescentes e jovens; </a:t>
            </a:r>
          </a:p>
          <a:p>
            <a:r>
              <a:rPr lang="pt-BR" dirty="0" smtClean="0"/>
              <a:t>Informar, esclarecer e sensibilizar a população sobre os riscos que as drogas trazem à saúde; </a:t>
            </a:r>
          </a:p>
          <a:p>
            <a:r>
              <a:rPr lang="pt-BR" dirty="0" smtClean="0"/>
              <a:t>Formar agentes multiplicadores e educadores que passem as informações e orientação adiante com clareza e segurança; </a:t>
            </a:r>
          </a:p>
          <a:p>
            <a:r>
              <a:rPr lang="pt-BR" dirty="0" smtClean="0"/>
              <a:t>Esclarecer as dúvidas de nossos jovens.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2060"/>
                </a:solidFill>
              </a:rPr>
              <a:t>Objetivos Fala Jovem</a:t>
            </a:r>
            <a:endParaRPr lang="pt-BR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246</TotalTime>
  <Words>1179</Words>
  <Application>Microsoft Office PowerPoint</Application>
  <PresentationFormat>Apresentação na tela (4:3)</PresentationFormat>
  <Paragraphs>158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Concurso</vt:lpstr>
      <vt:lpstr>SUS, Drogas e Adolescência Prevenção e Tratamento na rede pública</vt:lpstr>
      <vt:lpstr>O que é droga? </vt:lpstr>
      <vt:lpstr>Drogas lícitas e ilícitas</vt:lpstr>
      <vt:lpstr>Dados Cidade de São Paulo</vt:lpstr>
      <vt:lpstr>  Dados Cidade de São Paulo- PESQUISA  SMADS- População em situação de rua  (2009/ 2010)  </vt:lpstr>
      <vt:lpstr> Por que os jovens usam drogas?  </vt:lpstr>
      <vt:lpstr>PREVENÇÃO É O MELHOR CAMINHO</vt:lpstr>
      <vt:lpstr>Principal Ação do COMUDA com Jovens e Adolescentes</vt:lpstr>
      <vt:lpstr>Objetivos Fala Jovem</vt:lpstr>
      <vt:lpstr>Desenvolvimento Fala Jovem</vt:lpstr>
      <vt:lpstr>As drogas e o tratamento pelo SUS</vt:lpstr>
      <vt:lpstr>CAPS AD</vt:lpstr>
      <vt:lpstr>CAPS AD- São Paulo</vt:lpstr>
      <vt:lpstr>CAPS AD</vt:lpstr>
      <vt:lpstr>Atendimento nos CAPS AD</vt:lpstr>
      <vt:lpstr>CAPS AD</vt:lpstr>
      <vt:lpstr>CAPS AD da Cidade de São Paulo</vt:lpstr>
      <vt:lpstr>CAPS AD da Cidade de São Paulo  </vt:lpstr>
      <vt:lpstr>Serviço de Atenção Integral ao Dependente- SAID</vt:lpstr>
      <vt:lpstr>Outros locais públicos de tratamento na cidade de São Paulo</vt:lpstr>
      <vt:lpstr>Comunidades Terapêuticas Privadas</vt:lpstr>
      <vt:lpstr>   “Uma poderosa ferramenta para nos ajudar a gerir com habilidade a nossa vida é perguntar antes de cada ato se isso nos trará felicidade. Isso vale desde a hora de decidir se vamos ou não usar drogas até se vamos ou não comer aquele terceiro pedaço de torta de banana com creme."  (Dalai Lama)  </vt:lpstr>
      <vt:lpstr>Contato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SUS, Drogas e Adolescência</dc:title>
  <dc:creator>Soft Clever</dc:creator>
  <cp:lastModifiedBy>Cristiano</cp:lastModifiedBy>
  <cp:revision>32</cp:revision>
  <dcterms:created xsi:type="dcterms:W3CDTF">2011-06-08T19:35:36Z</dcterms:created>
  <dcterms:modified xsi:type="dcterms:W3CDTF">2011-09-01T18:09:19Z</dcterms:modified>
</cp:coreProperties>
</file>