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Default Extension="vml" ContentType="application/vnd.openxmlformats-officedocument.vmlDrawing"/>
  <Default Extension="gif" ContentType="image/gif"/>
  <Override PartName="/ppt/notesSlides/notesSlide20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7" r:id="rId1"/>
  </p:sldMasterIdLst>
  <p:notesMasterIdLst>
    <p:notesMasterId r:id="rId45"/>
  </p:notesMasterIdLst>
  <p:sldIdLst>
    <p:sldId id="256" r:id="rId2"/>
    <p:sldId id="317" r:id="rId3"/>
    <p:sldId id="267" r:id="rId4"/>
    <p:sldId id="257" r:id="rId5"/>
    <p:sldId id="258" r:id="rId6"/>
    <p:sldId id="268" r:id="rId7"/>
    <p:sldId id="269" r:id="rId8"/>
    <p:sldId id="298" r:id="rId9"/>
    <p:sldId id="277" r:id="rId10"/>
    <p:sldId id="299" r:id="rId11"/>
    <p:sldId id="300" r:id="rId12"/>
    <p:sldId id="259" r:id="rId13"/>
    <p:sldId id="260" r:id="rId14"/>
    <p:sldId id="261" r:id="rId15"/>
    <p:sldId id="275" r:id="rId16"/>
    <p:sldId id="280" r:id="rId17"/>
    <p:sldId id="301" r:id="rId18"/>
    <p:sldId id="302" r:id="rId19"/>
    <p:sldId id="264" r:id="rId20"/>
    <p:sldId id="265" r:id="rId21"/>
    <p:sldId id="266" r:id="rId22"/>
    <p:sldId id="276" r:id="rId23"/>
    <p:sldId id="282" r:id="rId24"/>
    <p:sldId id="281" r:id="rId25"/>
    <p:sldId id="303" r:id="rId26"/>
    <p:sldId id="304" r:id="rId27"/>
    <p:sldId id="305" r:id="rId28"/>
    <p:sldId id="283" r:id="rId29"/>
    <p:sldId id="306" r:id="rId30"/>
    <p:sldId id="271" r:id="rId31"/>
    <p:sldId id="312" r:id="rId32"/>
    <p:sldId id="307" r:id="rId33"/>
    <p:sldId id="314" r:id="rId34"/>
    <p:sldId id="315" r:id="rId35"/>
    <p:sldId id="316" r:id="rId36"/>
    <p:sldId id="308" r:id="rId37"/>
    <p:sldId id="309" r:id="rId38"/>
    <p:sldId id="310" r:id="rId39"/>
    <p:sldId id="311" r:id="rId40"/>
    <p:sldId id="272" r:id="rId41"/>
    <p:sldId id="296" r:id="rId42"/>
    <p:sldId id="297" r:id="rId43"/>
    <p:sldId id="289" r:id="rId44"/>
  </p:sldIdLst>
  <p:sldSz cx="9144000" cy="6858000" type="screen4x3"/>
  <p:notesSz cx="6858000" cy="91440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0" d="100"/>
          <a:sy n="50" d="100"/>
        </p:scale>
        <p:origin x="-566" y="-101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198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4D6E21F1-96E9-4D43-BAD8-D61C0C38352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EF2690F-991D-44E1-9477-BAA97D3650D5}" type="slidenum">
              <a:rPr lang="en-GB" smtClean="0"/>
              <a:pPr/>
              <a:t>1</a:t>
            </a:fld>
            <a:endParaRPr lang="en-GB" smtClean="0"/>
          </a:p>
        </p:txBody>
      </p:sp>
      <p:sp>
        <p:nvSpPr>
          <p:cNvPr id="430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209B0B7-2EA0-40D3-9AE1-F556681B861C}" type="slidenum">
              <a:rPr lang="en-GB" smtClean="0"/>
              <a:pPr/>
              <a:t>14</a:t>
            </a:fld>
            <a:endParaRPr lang="en-GB" smtClean="0"/>
          </a:p>
        </p:txBody>
      </p:sp>
      <p:sp>
        <p:nvSpPr>
          <p:cNvPr id="552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3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71935AA-DFF1-4391-B495-A550B932C35E}" type="slidenum">
              <a:rPr lang="en-GB" smtClean="0"/>
              <a:pPr/>
              <a:t>15</a:t>
            </a:fld>
            <a:endParaRPr lang="en-GB" smtClean="0"/>
          </a:p>
        </p:txBody>
      </p:sp>
      <p:sp>
        <p:nvSpPr>
          <p:cNvPr id="563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3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54E66AB-A6FD-4DD3-86EF-2BC3069724C3}" type="slidenum">
              <a:rPr lang="en-GB" smtClean="0"/>
              <a:pPr/>
              <a:t>16</a:t>
            </a:fld>
            <a:endParaRPr lang="en-GB" smtClean="0"/>
          </a:p>
        </p:txBody>
      </p:sp>
      <p:sp>
        <p:nvSpPr>
          <p:cNvPr id="573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3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734CC76-7BC2-4DDE-B9EB-0EF56E55D748}" type="slidenum">
              <a:rPr lang="en-GB" smtClean="0"/>
              <a:pPr/>
              <a:t>19</a:t>
            </a:fld>
            <a:endParaRPr lang="en-GB" smtClean="0"/>
          </a:p>
        </p:txBody>
      </p:sp>
      <p:sp>
        <p:nvSpPr>
          <p:cNvPr id="604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04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203821D-7F52-4D24-BC8F-3ADCAEEE8549}" type="slidenum">
              <a:rPr lang="en-GB" smtClean="0"/>
              <a:pPr/>
              <a:t>20</a:t>
            </a:fld>
            <a:endParaRPr lang="en-GB" smtClean="0"/>
          </a:p>
        </p:txBody>
      </p:sp>
      <p:sp>
        <p:nvSpPr>
          <p:cNvPr id="614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A7F1EBD-5ABF-4A96-953F-1ECEA19E9059}" type="slidenum">
              <a:rPr lang="en-GB" smtClean="0"/>
              <a:pPr/>
              <a:t>21</a:t>
            </a:fld>
            <a:endParaRPr lang="en-GB" smtClean="0"/>
          </a:p>
        </p:txBody>
      </p:sp>
      <p:sp>
        <p:nvSpPr>
          <p:cNvPr id="624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24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A2BDB17-7DCF-47F1-B27A-15B7647A174B}" type="slidenum">
              <a:rPr lang="en-GB" smtClean="0"/>
              <a:pPr/>
              <a:t>22</a:t>
            </a:fld>
            <a:endParaRPr lang="en-GB" smtClean="0"/>
          </a:p>
        </p:txBody>
      </p:sp>
      <p:sp>
        <p:nvSpPr>
          <p:cNvPr id="634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34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D92167B-6B5C-48BE-93DC-19C6E699C64A}" type="slidenum">
              <a:rPr lang="en-GB" smtClean="0"/>
              <a:pPr/>
              <a:t>23</a:t>
            </a:fld>
            <a:endParaRPr lang="en-GB" smtClean="0"/>
          </a:p>
        </p:txBody>
      </p:sp>
      <p:sp>
        <p:nvSpPr>
          <p:cNvPr id="645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45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28B5EF4-D5C0-4E82-B3BD-2DC7B6E44417}" type="slidenum">
              <a:rPr lang="en-GB" smtClean="0"/>
              <a:pPr/>
              <a:t>24</a:t>
            </a:fld>
            <a:endParaRPr lang="en-GB" smtClean="0"/>
          </a:p>
        </p:txBody>
      </p:sp>
      <p:sp>
        <p:nvSpPr>
          <p:cNvPr id="655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55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525F8D6-27D4-40F5-A87B-6DEB5CD90299}" type="slidenum">
              <a:rPr lang="en-GB" smtClean="0"/>
              <a:pPr/>
              <a:t>28</a:t>
            </a:fld>
            <a:endParaRPr lang="en-GB" smtClean="0"/>
          </a:p>
        </p:txBody>
      </p:sp>
      <p:sp>
        <p:nvSpPr>
          <p:cNvPr id="696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96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4E857D0-6C4E-4895-AE4D-643BF96FEECB}" type="slidenum">
              <a:rPr lang="en-GB" smtClean="0"/>
              <a:pPr/>
              <a:t>3</a:t>
            </a:fld>
            <a:endParaRPr lang="en-GB" smtClean="0"/>
          </a:p>
        </p:txBody>
      </p:sp>
      <p:sp>
        <p:nvSpPr>
          <p:cNvPr id="440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0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103FBCE-4FD9-4E4B-9257-751B26626120}" type="slidenum">
              <a:rPr lang="en-GB" smtClean="0"/>
              <a:pPr/>
              <a:t>30</a:t>
            </a:fld>
            <a:endParaRPr lang="en-GB" smtClean="0"/>
          </a:p>
        </p:txBody>
      </p:sp>
      <p:sp>
        <p:nvSpPr>
          <p:cNvPr id="716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6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8500C0A-DEC6-4CBF-BC1B-AD9281C27193}" type="slidenum">
              <a:rPr lang="en-GB" smtClean="0"/>
              <a:pPr/>
              <a:t>40</a:t>
            </a:fld>
            <a:endParaRPr lang="en-GB" smtClean="0"/>
          </a:p>
        </p:txBody>
      </p:sp>
      <p:sp>
        <p:nvSpPr>
          <p:cNvPr id="747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47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B5035F8-8A22-43B9-84A1-124D06312B7F}" type="slidenum">
              <a:rPr lang="en-GB" smtClean="0"/>
              <a:pPr/>
              <a:t>43</a:t>
            </a:fld>
            <a:endParaRPr lang="en-GB" smtClean="0"/>
          </a:p>
        </p:txBody>
      </p:sp>
      <p:sp>
        <p:nvSpPr>
          <p:cNvPr id="757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57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248FECC-368B-45A2-A6C3-8FC1E912F223}" type="slidenum">
              <a:rPr lang="en-GB" smtClean="0"/>
              <a:pPr/>
              <a:t>4</a:t>
            </a:fld>
            <a:endParaRPr lang="en-GB" smtClean="0"/>
          </a:p>
        </p:txBody>
      </p:sp>
      <p:sp>
        <p:nvSpPr>
          <p:cNvPr id="450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17A4ADC-EF2E-470F-B819-277AB47F25FD}" type="slidenum">
              <a:rPr lang="en-GB" smtClean="0"/>
              <a:pPr/>
              <a:t>5</a:t>
            </a:fld>
            <a:endParaRPr lang="en-GB" smtClean="0"/>
          </a:p>
        </p:txBody>
      </p:sp>
      <p:sp>
        <p:nvSpPr>
          <p:cNvPr id="460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859CE3D-365F-4FC7-8CF5-CFA10A6633C1}" type="slidenum">
              <a:rPr lang="en-GB" smtClean="0"/>
              <a:pPr/>
              <a:t>6</a:t>
            </a:fld>
            <a:endParaRPr lang="en-GB" smtClean="0"/>
          </a:p>
        </p:txBody>
      </p:sp>
      <p:sp>
        <p:nvSpPr>
          <p:cNvPr id="471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8917DBE-50E7-4F12-B8D3-BAAE48980AD4}" type="slidenum">
              <a:rPr lang="en-GB" smtClean="0"/>
              <a:pPr/>
              <a:t>7</a:t>
            </a:fld>
            <a:endParaRPr lang="en-GB" smtClean="0"/>
          </a:p>
        </p:txBody>
      </p:sp>
      <p:sp>
        <p:nvSpPr>
          <p:cNvPr id="481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FC8664F-9D12-4664-B6F8-03743763457D}" type="slidenum">
              <a:rPr lang="en-GB" smtClean="0"/>
              <a:pPr/>
              <a:t>9</a:t>
            </a:fld>
            <a:endParaRPr lang="en-GB" smtClean="0"/>
          </a:p>
        </p:txBody>
      </p:sp>
      <p:sp>
        <p:nvSpPr>
          <p:cNvPr id="501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1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6670675-6599-4CB0-8211-FE23CE600065}" type="slidenum">
              <a:rPr lang="en-GB" smtClean="0"/>
              <a:pPr/>
              <a:t>12</a:t>
            </a:fld>
            <a:endParaRPr lang="en-GB" smtClean="0"/>
          </a:p>
        </p:txBody>
      </p:sp>
      <p:sp>
        <p:nvSpPr>
          <p:cNvPr id="532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2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B986A56-1C09-4921-BB94-984F754E9D01}" type="slidenum">
              <a:rPr lang="en-GB" smtClean="0"/>
              <a:pPr/>
              <a:t>13</a:t>
            </a:fld>
            <a:endParaRPr lang="en-GB" smtClean="0"/>
          </a:p>
        </p:txBody>
      </p:sp>
      <p:sp>
        <p:nvSpPr>
          <p:cNvPr id="542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327DE0-CC63-4AFD-AA62-478AA1FA5DBD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506B2DC-51C1-48F1-8917-35717575279E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FB3C648-84E8-4CCF-952E-0A901B67F25A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3115446-236F-4A5F-8C5F-B6F2950F8787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8C9199A-D784-4404-A2DD-A4F1F82301EA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81FE85C-73C3-4904-A172-E1C7444FA6B4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7B8C386-E761-4ACF-9DDF-3481544EE34D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EAC9863-C65B-434C-BC1D-617BB1659D68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D227CB4-B98E-4A91-9EE0-28EA0C33C8C6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387D097-B66F-49EF-8ADC-87E518D87401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8F593FB-F623-4352-B4AC-F5DD2176825B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5E25AE2F-98BF-4B4F-B4FD-541ECDADCD34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700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  <p:sldLayoutId id="2147483707" r:id="rId10"/>
    <p:sldLayoutId id="2147483708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upload.wikimedia.org/wikipedia/commons/0/03/Complete_diagram_of_a_human_spermatozoa.svg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9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1.bin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://education.yahoo.com/reference/gray/illustrations/figure;_ylt=AvO7P_WNgFYmounL06zr0H9tHokC?id=3" TargetMode="Externa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gif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9.jpe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gif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gif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gif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51520" y="1143000"/>
            <a:ext cx="8568952" cy="2209800"/>
          </a:xfrm>
        </p:spPr>
        <p:txBody>
          <a:bodyPr/>
          <a:lstStyle/>
          <a:p>
            <a:pPr eaLnBrk="1" hangingPunct="1"/>
            <a:r>
              <a:rPr lang="en-US" sz="7200" b="1" dirty="0" smtClean="0"/>
              <a:t>EMBRIOLOGI</a:t>
            </a: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err="1" smtClean="0"/>
              <a:t>fase</a:t>
            </a:r>
            <a:r>
              <a:rPr lang="en-US" b="1" dirty="0" smtClean="0"/>
              <a:t> pre-</a:t>
            </a:r>
            <a:r>
              <a:rPr lang="en-US" b="1" dirty="0" err="1" smtClean="0"/>
              <a:t>embrionik</a:t>
            </a:r>
            <a:endParaRPr lang="en-GB" b="1" dirty="0" smtClean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427784" y="5758408"/>
            <a:ext cx="5464696" cy="1343000"/>
          </a:xfrm>
        </p:spPr>
        <p:txBody>
          <a:bodyPr>
            <a:normAutofit/>
          </a:bodyPr>
          <a:lstStyle/>
          <a:p>
            <a:pPr algn="r" eaLnBrk="1" hangingPunct="1"/>
            <a:r>
              <a:rPr lang="en-US" sz="2400" dirty="0" smtClean="0">
                <a:latin typeface="Comic Sans MS" pitchFamily="66" charset="0"/>
              </a:rPr>
              <a:t>d</a:t>
            </a:r>
            <a:r>
              <a:rPr lang="en-US" sz="2400" dirty="0" smtClean="0">
                <a:latin typeface="Comic Sans MS" pitchFamily="66" charset="0"/>
              </a:rPr>
              <a:t>r. </a:t>
            </a:r>
            <a:r>
              <a:rPr lang="en-US" sz="2400" dirty="0" err="1" smtClean="0">
                <a:latin typeface="Comic Sans MS" pitchFamily="66" charset="0"/>
              </a:rPr>
              <a:t>Yulia</a:t>
            </a:r>
            <a:r>
              <a:rPr lang="en-US" sz="2400" dirty="0" smtClean="0">
                <a:latin typeface="Comic Sans MS" pitchFamily="66" charset="0"/>
              </a:rPr>
              <a:t> </a:t>
            </a:r>
            <a:r>
              <a:rPr lang="en-US" sz="2400" dirty="0" err="1" smtClean="0">
                <a:latin typeface="Comic Sans MS" pitchFamily="66" charset="0"/>
              </a:rPr>
              <a:t>Ariani</a:t>
            </a:r>
            <a:r>
              <a:rPr lang="en-US" sz="2400" dirty="0" smtClean="0">
                <a:latin typeface="Comic Sans MS" pitchFamily="66" charset="0"/>
              </a:rPr>
              <a:t>, </a:t>
            </a:r>
            <a:r>
              <a:rPr lang="en-US" sz="2400" dirty="0" err="1" smtClean="0">
                <a:latin typeface="Comic Sans MS" pitchFamily="66" charset="0"/>
              </a:rPr>
              <a:t>Sp.A</a:t>
            </a:r>
            <a:endParaRPr lang="en-US" sz="2400" dirty="0" smtClean="0">
              <a:latin typeface="Comic Sans MS" pitchFamily="66" charset="0"/>
            </a:endParaRPr>
          </a:p>
          <a:p>
            <a:pPr algn="r" eaLnBrk="1" hangingPunct="1"/>
            <a:r>
              <a:rPr lang="en-US" sz="2400" dirty="0" smtClean="0">
                <a:latin typeface="Comic Sans MS" pitchFamily="66" charset="0"/>
              </a:rPr>
              <a:t>Dep. </a:t>
            </a:r>
            <a:r>
              <a:rPr lang="en-US" sz="2400" dirty="0" err="1" smtClean="0">
                <a:latin typeface="Comic Sans MS" pitchFamily="66" charset="0"/>
              </a:rPr>
              <a:t>Biologi</a:t>
            </a:r>
            <a:r>
              <a:rPr lang="en-US" sz="2400" dirty="0" smtClean="0">
                <a:latin typeface="Comic Sans MS" pitchFamily="66" charset="0"/>
              </a:rPr>
              <a:t> </a:t>
            </a:r>
            <a:r>
              <a:rPr lang="en-US" sz="2400" dirty="0" err="1" smtClean="0">
                <a:latin typeface="Comic Sans MS" pitchFamily="66" charset="0"/>
              </a:rPr>
              <a:t>Kedokteran</a:t>
            </a:r>
            <a:r>
              <a:rPr lang="en-US" sz="2400" dirty="0" smtClean="0">
                <a:latin typeface="Comic Sans MS" pitchFamily="66" charset="0"/>
              </a:rPr>
              <a:t> FKUI</a:t>
            </a:r>
            <a:endParaRPr lang="en-GB" sz="2400" dirty="0" smtClean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Spermatogenesis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25144"/>
          </a:xfrm>
        </p:spPr>
        <p:txBody>
          <a:bodyPr>
            <a:normAutofit fontScale="85000" lnSpcReduction="10000"/>
          </a:bodyPr>
          <a:lstStyle/>
          <a:p>
            <a:r>
              <a:rPr lang="en-US" dirty="0" err="1" smtClean="0">
                <a:latin typeface="Arial" charset="0"/>
              </a:rPr>
              <a:t>Spermatogonium</a:t>
            </a:r>
            <a:r>
              <a:rPr lang="en-US" dirty="0" smtClean="0">
                <a:latin typeface="Arial" charset="0"/>
              </a:rPr>
              <a:t> </a:t>
            </a:r>
            <a:r>
              <a:rPr lang="en-US" dirty="0" err="1" smtClean="0">
                <a:latin typeface="Arial" charset="0"/>
              </a:rPr>
              <a:t>berada</a:t>
            </a:r>
            <a:r>
              <a:rPr lang="en-US" dirty="0" smtClean="0">
                <a:latin typeface="Arial" charset="0"/>
              </a:rPr>
              <a:t> </a:t>
            </a:r>
            <a:r>
              <a:rPr lang="en-US" dirty="0" err="1" smtClean="0">
                <a:latin typeface="Arial" charset="0"/>
              </a:rPr>
              <a:t>di</a:t>
            </a:r>
            <a:r>
              <a:rPr lang="en-US" dirty="0" smtClean="0">
                <a:latin typeface="Arial" charset="0"/>
              </a:rPr>
              <a:t> </a:t>
            </a:r>
            <a:r>
              <a:rPr lang="en-US" dirty="0" err="1" smtClean="0">
                <a:latin typeface="Arial" charset="0"/>
              </a:rPr>
              <a:t>bagian</a:t>
            </a:r>
            <a:r>
              <a:rPr lang="en-US" dirty="0" smtClean="0">
                <a:latin typeface="Arial" charset="0"/>
              </a:rPr>
              <a:t> </a:t>
            </a:r>
            <a:r>
              <a:rPr lang="en-US" dirty="0" err="1" smtClean="0">
                <a:latin typeface="Arial" charset="0"/>
              </a:rPr>
              <a:t>terluar</a:t>
            </a:r>
            <a:r>
              <a:rPr lang="en-US" dirty="0" smtClean="0">
                <a:latin typeface="Arial" charset="0"/>
              </a:rPr>
              <a:t> </a:t>
            </a:r>
            <a:r>
              <a:rPr lang="en-US" dirty="0" err="1" smtClean="0">
                <a:latin typeface="Arial" charset="0"/>
              </a:rPr>
              <a:t>dari</a:t>
            </a:r>
            <a:r>
              <a:rPr lang="en-US" dirty="0" smtClean="0">
                <a:latin typeface="Arial" charset="0"/>
              </a:rPr>
              <a:t> </a:t>
            </a:r>
            <a:r>
              <a:rPr lang="en-US" dirty="0" err="1" smtClean="0">
                <a:latin typeface="Arial" charset="0"/>
              </a:rPr>
              <a:t>tubulus</a:t>
            </a:r>
            <a:r>
              <a:rPr lang="en-US" dirty="0" smtClean="0">
                <a:latin typeface="Arial" charset="0"/>
              </a:rPr>
              <a:t> </a:t>
            </a:r>
            <a:r>
              <a:rPr lang="en-US" dirty="0" err="1" smtClean="0">
                <a:latin typeface="Arial" charset="0"/>
              </a:rPr>
              <a:t>seminiferus</a:t>
            </a:r>
            <a:r>
              <a:rPr lang="en-US" dirty="0" smtClean="0">
                <a:latin typeface="Arial" charset="0"/>
              </a:rPr>
              <a:t>, </a:t>
            </a:r>
            <a:r>
              <a:rPr lang="en-US" dirty="0" err="1" smtClean="0">
                <a:latin typeface="Arial" charset="0"/>
              </a:rPr>
              <a:t>tepat</a:t>
            </a:r>
            <a:r>
              <a:rPr lang="en-US" dirty="0" smtClean="0">
                <a:latin typeface="Arial" charset="0"/>
              </a:rPr>
              <a:t> </a:t>
            </a:r>
            <a:r>
              <a:rPr lang="en-US" dirty="0" err="1" smtClean="0">
                <a:latin typeface="Arial" charset="0"/>
              </a:rPr>
              <a:t>di</a:t>
            </a:r>
            <a:r>
              <a:rPr lang="en-US" dirty="0" smtClean="0">
                <a:latin typeface="Arial" charset="0"/>
              </a:rPr>
              <a:t> </a:t>
            </a:r>
            <a:r>
              <a:rPr lang="en-US" dirty="0" err="1" smtClean="0">
                <a:latin typeface="Arial" charset="0"/>
              </a:rPr>
              <a:t>atas</a:t>
            </a:r>
            <a:r>
              <a:rPr lang="en-US" dirty="0" smtClean="0">
                <a:latin typeface="Arial" charset="0"/>
              </a:rPr>
              <a:t> lamina </a:t>
            </a:r>
            <a:r>
              <a:rPr lang="en-US" dirty="0" err="1" smtClean="0">
                <a:latin typeface="Arial" charset="0"/>
              </a:rPr>
              <a:t>basalis</a:t>
            </a:r>
            <a:endParaRPr lang="en-US" dirty="0" smtClean="0">
              <a:latin typeface="Arial" charset="0"/>
            </a:endParaRPr>
          </a:p>
          <a:p>
            <a:pPr>
              <a:buNone/>
            </a:pPr>
            <a:endParaRPr lang="en-US" dirty="0" smtClean="0">
              <a:latin typeface="Arial" charset="0"/>
            </a:endParaRPr>
          </a:p>
          <a:p>
            <a:r>
              <a:rPr lang="en-US" dirty="0" err="1" smtClean="0">
                <a:latin typeface="Arial" charset="0"/>
              </a:rPr>
              <a:t>Spermatogonium</a:t>
            </a:r>
            <a:r>
              <a:rPr lang="en-US" dirty="0" smtClean="0">
                <a:latin typeface="Arial" charset="0"/>
              </a:rPr>
              <a:t> </a:t>
            </a:r>
            <a:r>
              <a:rPr lang="en-US" dirty="0" err="1" smtClean="0">
                <a:latin typeface="Arial" charset="0"/>
              </a:rPr>
              <a:t>berploriferasi</a:t>
            </a:r>
            <a:r>
              <a:rPr lang="en-US" dirty="0" smtClean="0">
                <a:latin typeface="Arial" charset="0"/>
              </a:rPr>
              <a:t> </a:t>
            </a:r>
            <a:r>
              <a:rPr lang="en-US" dirty="0" err="1" smtClean="0">
                <a:latin typeface="Arial" charset="0"/>
              </a:rPr>
              <a:t>melalui</a:t>
            </a:r>
            <a:r>
              <a:rPr lang="en-US" dirty="0" smtClean="0">
                <a:latin typeface="Arial" charset="0"/>
              </a:rPr>
              <a:t> </a:t>
            </a:r>
            <a:r>
              <a:rPr lang="en-US" dirty="0" err="1" smtClean="0">
                <a:latin typeface="Arial" charset="0"/>
              </a:rPr>
              <a:t>proses</a:t>
            </a:r>
            <a:r>
              <a:rPr lang="en-US" dirty="0" smtClean="0">
                <a:latin typeface="Arial" charset="0"/>
              </a:rPr>
              <a:t> mitosis.  </a:t>
            </a:r>
            <a:r>
              <a:rPr lang="en-US" dirty="0" err="1" smtClean="0">
                <a:latin typeface="Arial" charset="0"/>
              </a:rPr>
              <a:t>Sebagian</a:t>
            </a:r>
            <a:r>
              <a:rPr lang="en-US" dirty="0" smtClean="0">
                <a:latin typeface="Arial" charset="0"/>
              </a:rPr>
              <a:t> </a:t>
            </a:r>
            <a:r>
              <a:rPr lang="en-US" dirty="0" err="1" smtClean="0">
                <a:latin typeface="Arial" charset="0"/>
              </a:rPr>
              <a:t>dari</a:t>
            </a:r>
            <a:r>
              <a:rPr lang="en-US" dirty="0" smtClean="0">
                <a:latin typeface="Arial" charset="0"/>
              </a:rPr>
              <a:t> </a:t>
            </a:r>
            <a:r>
              <a:rPr lang="en-US" dirty="0" err="1" smtClean="0">
                <a:latin typeface="Arial" charset="0"/>
              </a:rPr>
              <a:t>spermatogonium</a:t>
            </a:r>
            <a:r>
              <a:rPr lang="en-US" dirty="0" smtClean="0">
                <a:latin typeface="Arial" charset="0"/>
              </a:rPr>
              <a:t> </a:t>
            </a:r>
            <a:r>
              <a:rPr lang="en-US" dirty="0" err="1" smtClean="0">
                <a:latin typeface="Arial" charset="0"/>
              </a:rPr>
              <a:t>akan</a:t>
            </a:r>
            <a:r>
              <a:rPr lang="en-US" dirty="0" smtClean="0">
                <a:latin typeface="Arial" charset="0"/>
              </a:rPr>
              <a:t> </a:t>
            </a:r>
            <a:r>
              <a:rPr lang="en-US" dirty="0" err="1" smtClean="0">
                <a:latin typeface="Arial" charset="0"/>
              </a:rPr>
              <a:t>berhenti</a:t>
            </a:r>
            <a:r>
              <a:rPr lang="en-US" dirty="0" smtClean="0">
                <a:latin typeface="Arial" charset="0"/>
              </a:rPr>
              <a:t> </a:t>
            </a:r>
            <a:r>
              <a:rPr lang="en-US" dirty="0" err="1" smtClean="0">
                <a:latin typeface="Arial" charset="0"/>
              </a:rPr>
              <a:t>berproliferasi</a:t>
            </a:r>
            <a:r>
              <a:rPr lang="en-US" dirty="0" smtClean="0">
                <a:latin typeface="Arial" charset="0"/>
              </a:rPr>
              <a:t> </a:t>
            </a:r>
            <a:r>
              <a:rPr lang="en-US" dirty="0" err="1" smtClean="0">
                <a:latin typeface="Arial" charset="0"/>
              </a:rPr>
              <a:t>dan</a:t>
            </a:r>
            <a:r>
              <a:rPr lang="en-US" dirty="0" smtClean="0">
                <a:latin typeface="Arial" charset="0"/>
              </a:rPr>
              <a:t> </a:t>
            </a:r>
            <a:r>
              <a:rPr lang="en-US" dirty="0" err="1" smtClean="0">
                <a:latin typeface="Arial" charset="0"/>
              </a:rPr>
              <a:t>akan</a:t>
            </a:r>
            <a:r>
              <a:rPr lang="en-US" dirty="0" smtClean="0">
                <a:latin typeface="Arial" charset="0"/>
              </a:rPr>
              <a:t> </a:t>
            </a:r>
            <a:r>
              <a:rPr lang="en-US" dirty="0" err="1" smtClean="0">
                <a:latin typeface="Arial" charset="0"/>
              </a:rPr>
              <a:t>mengalami</a:t>
            </a:r>
            <a:r>
              <a:rPr lang="en-US" dirty="0" smtClean="0">
                <a:latin typeface="Arial" charset="0"/>
              </a:rPr>
              <a:t> </a:t>
            </a:r>
            <a:r>
              <a:rPr lang="en-US" dirty="0" err="1" smtClean="0">
                <a:latin typeface="Arial" charset="0"/>
              </a:rPr>
              <a:t>diferensiasi</a:t>
            </a:r>
            <a:r>
              <a:rPr lang="en-US" dirty="0" smtClean="0">
                <a:latin typeface="Arial" charset="0"/>
              </a:rPr>
              <a:t> </a:t>
            </a:r>
            <a:r>
              <a:rPr lang="en-US" dirty="0" err="1" smtClean="0">
                <a:latin typeface="Arial" charset="0"/>
              </a:rPr>
              <a:t>menjadi</a:t>
            </a:r>
            <a:r>
              <a:rPr lang="en-US" dirty="0" smtClean="0">
                <a:latin typeface="Arial" charset="0"/>
              </a:rPr>
              <a:t> </a:t>
            </a:r>
            <a:r>
              <a:rPr lang="en-US" dirty="0" err="1" smtClean="0">
                <a:latin typeface="Arial" charset="0"/>
              </a:rPr>
              <a:t>spermatosit</a:t>
            </a:r>
            <a:r>
              <a:rPr lang="en-US" dirty="0" smtClean="0">
                <a:latin typeface="Arial" charset="0"/>
              </a:rPr>
              <a:t> primer </a:t>
            </a:r>
          </a:p>
          <a:p>
            <a:endParaRPr lang="en-US" dirty="0" smtClean="0">
              <a:latin typeface="Arial" charset="0"/>
            </a:endParaRPr>
          </a:p>
          <a:p>
            <a:r>
              <a:rPr lang="en-US" dirty="0" err="1" smtClean="0">
                <a:latin typeface="Arial" charset="0"/>
                <a:cs typeface="Arial" charset="0"/>
              </a:rPr>
              <a:t>Spermatosit</a:t>
            </a:r>
            <a:r>
              <a:rPr lang="en-US" dirty="0" smtClean="0">
                <a:latin typeface="Arial" charset="0"/>
                <a:cs typeface="Arial" charset="0"/>
              </a:rPr>
              <a:t> primer (</a:t>
            </a:r>
            <a:r>
              <a:rPr lang="en-US" dirty="0" err="1" smtClean="0">
                <a:latin typeface="Arial" charset="0"/>
                <a:cs typeface="Arial" charset="0"/>
              </a:rPr>
              <a:t>sel</a:t>
            </a:r>
            <a:r>
              <a:rPr lang="en-US" dirty="0" smtClean="0">
                <a:latin typeface="Arial" charset="0"/>
                <a:cs typeface="Arial" charset="0"/>
              </a:rPr>
              <a:t> diploid) </a:t>
            </a:r>
            <a:r>
              <a:rPr lang="en-US" dirty="0" err="1" smtClean="0">
                <a:latin typeface="Arial" charset="0"/>
                <a:cs typeface="Arial" charset="0"/>
              </a:rPr>
              <a:t>akan</a:t>
            </a:r>
            <a:r>
              <a:rPr lang="en-US" dirty="0" smtClean="0">
                <a:latin typeface="Arial" charset="0"/>
                <a:cs typeface="Arial" charset="0"/>
              </a:rPr>
              <a:t> </a:t>
            </a:r>
            <a:r>
              <a:rPr lang="en-US" dirty="0" err="1" smtClean="0">
                <a:latin typeface="Arial" charset="0"/>
                <a:cs typeface="Arial" charset="0"/>
              </a:rPr>
              <a:t>memasuki</a:t>
            </a:r>
            <a:r>
              <a:rPr lang="en-US" dirty="0" smtClean="0">
                <a:latin typeface="Arial" charset="0"/>
                <a:cs typeface="Arial" charset="0"/>
              </a:rPr>
              <a:t> </a:t>
            </a:r>
            <a:r>
              <a:rPr lang="en-US" dirty="0" err="1" smtClean="0">
                <a:latin typeface="Arial" charset="0"/>
                <a:cs typeface="Arial" charset="0"/>
              </a:rPr>
              <a:t>proses</a:t>
            </a:r>
            <a:r>
              <a:rPr lang="en-US" dirty="0" smtClean="0">
                <a:latin typeface="Arial" charset="0"/>
                <a:cs typeface="Arial" charset="0"/>
              </a:rPr>
              <a:t> </a:t>
            </a:r>
            <a:r>
              <a:rPr lang="en-US" dirty="0" err="1" smtClean="0">
                <a:latin typeface="Arial" charset="0"/>
                <a:cs typeface="Arial" charset="0"/>
              </a:rPr>
              <a:t>pembelahan</a:t>
            </a:r>
            <a:r>
              <a:rPr lang="en-US" dirty="0" smtClean="0">
                <a:latin typeface="Arial" charset="0"/>
                <a:cs typeface="Arial" charset="0"/>
              </a:rPr>
              <a:t> meiosis I </a:t>
            </a:r>
            <a:r>
              <a:rPr lang="en-US" dirty="0" err="1" smtClean="0">
                <a:latin typeface="Arial" charset="0"/>
                <a:cs typeface="Arial" charset="0"/>
              </a:rPr>
              <a:t>dan</a:t>
            </a:r>
            <a:r>
              <a:rPr lang="en-US" dirty="0" smtClean="0">
                <a:latin typeface="Arial" charset="0"/>
                <a:cs typeface="Arial" charset="0"/>
              </a:rPr>
              <a:t> </a:t>
            </a:r>
            <a:r>
              <a:rPr lang="en-US" dirty="0" err="1" smtClean="0">
                <a:latin typeface="Arial" charset="0"/>
                <a:cs typeface="Arial" charset="0"/>
              </a:rPr>
              <a:t>menghasilkan</a:t>
            </a:r>
            <a:r>
              <a:rPr lang="en-US" dirty="0" smtClean="0">
                <a:latin typeface="Arial" charset="0"/>
                <a:cs typeface="Arial" charset="0"/>
              </a:rPr>
              <a:t> </a:t>
            </a:r>
            <a:r>
              <a:rPr lang="en-US" dirty="0" err="1" smtClean="0">
                <a:latin typeface="Arial" charset="0"/>
                <a:cs typeface="Arial" charset="0"/>
              </a:rPr>
              <a:t>spermatosit</a:t>
            </a:r>
            <a:r>
              <a:rPr lang="en-US" dirty="0" smtClean="0">
                <a:latin typeface="Arial" charset="0"/>
                <a:cs typeface="Arial" charset="0"/>
              </a:rPr>
              <a:t> </a:t>
            </a:r>
            <a:r>
              <a:rPr lang="en-US" dirty="0" err="1" smtClean="0">
                <a:latin typeface="Arial" charset="0"/>
                <a:cs typeface="Arial" charset="0"/>
              </a:rPr>
              <a:t>sekunder</a:t>
            </a:r>
            <a:r>
              <a:rPr lang="en-US" dirty="0" smtClean="0">
                <a:latin typeface="Arial" charset="0"/>
                <a:cs typeface="Arial" charset="0"/>
              </a:rPr>
              <a:t> (</a:t>
            </a:r>
            <a:r>
              <a:rPr lang="id-ID" dirty="0" smtClean="0">
                <a:latin typeface="Arial" charset="0"/>
                <a:cs typeface="Arial" charset="0"/>
              </a:rPr>
              <a:t>leptoten</a:t>
            </a:r>
            <a:r>
              <a:rPr lang="en-US" dirty="0" smtClean="0">
                <a:latin typeface="Arial" charset="0"/>
                <a:cs typeface="Arial" charset="0"/>
              </a:rPr>
              <a:t>, </a:t>
            </a:r>
            <a:r>
              <a:rPr lang="en-US" dirty="0" err="1" smtClean="0">
                <a:latin typeface="Arial" charset="0"/>
                <a:cs typeface="Arial" charset="0"/>
              </a:rPr>
              <a:t>zygo</a:t>
            </a:r>
            <a:r>
              <a:rPr lang="id-ID" dirty="0" smtClean="0">
                <a:latin typeface="Arial" charset="0"/>
                <a:cs typeface="Arial" charset="0"/>
              </a:rPr>
              <a:t>ten</a:t>
            </a:r>
            <a:r>
              <a:rPr lang="en-US" dirty="0" smtClean="0">
                <a:latin typeface="Arial" charset="0"/>
                <a:cs typeface="Arial" charset="0"/>
              </a:rPr>
              <a:t>,</a:t>
            </a:r>
            <a:r>
              <a:rPr lang="id-ID" dirty="0" smtClean="0">
                <a:latin typeface="Arial" charset="0"/>
                <a:cs typeface="Arial" charset="0"/>
              </a:rPr>
              <a:t> </a:t>
            </a:r>
            <a:r>
              <a:rPr lang="en-US" dirty="0" err="1" smtClean="0">
                <a:latin typeface="Arial" charset="0"/>
                <a:cs typeface="Arial" charset="0"/>
              </a:rPr>
              <a:t>pachy</a:t>
            </a:r>
            <a:r>
              <a:rPr lang="id-ID" dirty="0" smtClean="0">
                <a:latin typeface="Arial" charset="0"/>
                <a:cs typeface="Arial" charset="0"/>
              </a:rPr>
              <a:t>tene</a:t>
            </a:r>
            <a:r>
              <a:rPr lang="en-US" dirty="0" smtClean="0">
                <a:latin typeface="Arial" charset="0"/>
                <a:cs typeface="Arial" charset="0"/>
              </a:rPr>
              <a:t>, </a:t>
            </a:r>
            <a:r>
              <a:rPr lang="en-US" dirty="0" err="1" smtClean="0">
                <a:latin typeface="Arial" charset="0"/>
                <a:cs typeface="Arial" charset="0"/>
              </a:rPr>
              <a:t>dan</a:t>
            </a:r>
            <a:r>
              <a:rPr lang="en-US" dirty="0" smtClean="0">
                <a:latin typeface="Arial" charset="0"/>
                <a:cs typeface="Arial" charset="0"/>
              </a:rPr>
              <a:t> </a:t>
            </a:r>
            <a:r>
              <a:rPr lang="en-US" dirty="0" err="1" smtClean="0">
                <a:latin typeface="Arial" charset="0"/>
                <a:cs typeface="Arial" charset="0"/>
              </a:rPr>
              <a:t>sel</a:t>
            </a:r>
            <a:r>
              <a:rPr lang="en-US" dirty="0" smtClean="0">
                <a:latin typeface="Arial" charset="0"/>
                <a:cs typeface="Arial" charset="0"/>
              </a:rPr>
              <a:t> </a:t>
            </a:r>
            <a:r>
              <a:rPr lang="en-US" dirty="0" err="1" smtClean="0">
                <a:latin typeface="Arial" charset="0"/>
                <a:cs typeface="Arial" charset="0"/>
              </a:rPr>
              <a:t>diakinesis</a:t>
            </a:r>
            <a:r>
              <a:rPr lang="en-US" dirty="0" smtClean="0">
                <a:latin typeface="Arial" charset="0"/>
                <a:cs typeface="Arial" charset="0"/>
              </a:rPr>
              <a:t>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>
                <a:latin typeface="Arial" charset="0"/>
                <a:cs typeface="Arial" charset="0"/>
                <a:sym typeface="Symbol" pitchFamily="18" charset="2"/>
              </a:rPr>
              <a:t>Spermatosit</a:t>
            </a:r>
            <a:r>
              <a:rPr lang="en-US" dirty="0" smtClean="0">
                <a:latin typeface="Arial" charset="0"/>
                <a:cs typeface="Arial" charset="0"/>
                <a:sym typeface="Symbol" pitchFamily="18" charset="2"/>
              </a:rPr>
              <a:t> </a:t>
            </a:r>
            <a:r>
              <a:rPr lang="en-US" dirty="0" err="1" smtClean="0">
                <a:latin typeface="Arial" charset="0"/>
                <a:cs typeface="Arial" charset="0"/>
                <a:sym typeface="Symbol" pitchFamily="18" charset="2"/>
              </a:rPr>
              <a:t>sekunder</a:t>
            </a:r>
            <a:r>
              <a:rPr lang="en-US" dirty="0" smtClean="0">
                <a:latin typeface="Arial" charset="0"/>
                <a:cs typeface="Arial" charset="0"/>
                <a:sym typeface="Symbol" pitchFamily="18" charset="2"/>
              </a:rPr>
              <a:t> (</a:t>
            </a:r>
            <a:r>
              <a:rPr lang="en-US" dirty="0" err="1" smtClean="0">
                <a:latin typeface="Arial" charset="0"/>
                <a:cs typeface="Arial" charset="0"/>
                <a:sym typeface="Symbol" pitchFamily="18" charset="2"/>
              </a:rPr>
              <a:t>sel</a:t>
            </a:r>
            <a:r>
              <a:rPr lang="en-US" dirty="0" smtClean="0">
                <a:latin typeface="Arial" charset="0"/>
                <a:cs typeface="Arial" charset="0"/>
                <a:sym typeface="Symbol" pitchFamily="18" charset="2"/>
              </a:rPr>
              <a:t> haploid) </a:t>
            </a:r>
            <a:r>
              <a:rPr lang="en-US" dirty="0" err="1" smtClean="0">
                <a:latin typeface="Arial" charset="0"/>
                <a:cs typeface="Arial" charset="0"/>
                <a:sym typeface="Symbol" pitchFamily="18" charset="2"/>
              </a:rPr>
              <a:t>akan</a:t>
            </a:r>
            <a:r>
              <a:rPr lang="en-US" dirty="0" smtClean="0">
                <a:latin typeface="Arial" charset="0"/>
                <a:cs typeface="Arial" charset="0"/>
                <a:sym typeface="Symbol" pitchFamily="18" charset="2"/>
              </a:rPr>
              <a:t> </a:t>
            </a:r>
            <a:r>
              <a:rPr lang="en-US" dirty="0" err="1" smtClean="0">
                <a:latin typeface="Arial" charset="0"/>
                <a:cs typeface="Arial" charset="0"/>
                <a:sym typeface="Symbol" pitchFamily="18" charset="2"/>
              </a:rPr>
              <a:t>mengalami</a:t>
            </a:r>
            <a:r>
              <a:rPr lang="en-US" dirty="0" smtClean="0">
                <a:latin typeface="Arial" charset="0"/>
                <a:cs typeface="Arial" charset="0"/>
                <a:sym typeface="Symbol" pitchFamily="18" charset="2"/>
              </a:rPr>
              <a:t> </a:t>
            </a:r>
            <a:r>
              <a:rPr lang="en-US" dirty="0" err="1" smtClean="0">
                <a:latin typeface="Arial" charset="0"/>
                <a:cs typeface="Arial" charset="0"/>
                <a:sym typeface="Symbol" pitchFamily="18" charset="2"/>
              </a:rPr>
              <a:t>pembelahan</a:t>
            </a:r>
            <a:r>
              <a:rPr lang="en-US" dirty="0" smtClean="0">
                <a:latin typeface="Arial" charset="0"/>
                <a:cs typeface="Arial" charset="0"/>
                <a:sym typeface="Symbol" pitchFamily="18" charset="2"/>
              </a:rPr>
              <a:t> meiosis II </a:t>
            </a:r>
            <a:r>
              <a:rPr lang="en-US" dirty="0" smtClean="0">
                <a:latin typeface="Arial" charset="0"/>
                <a:cs typeface="Arial" charset="0"/>
                <a:sym typeface="Symbol" pitchFamily="18" charset="2"/>
              </a:rPr>
              <a:t></a:t>
            </a:r>
            <a:r>
              <a:rPr lang="id-ID" dirty="0" smtClean="0">
                <a:latin typeface="Arial" charset="0"/>
                <a:cs typeface="Arial" charset="0"/>
                <a:sym typeface="Symbol" pitchFamily="18" charset="2"/>
              </a:rPr>
              <a:t> </a:t>
            </a:r>
            <a:r>
              <a:rPr lang="en-US" dirty="0" smtClean="0">
                <a:latin typeface="Arial" charset="0"/>
                <a:cs typeface="Arial" charset="0"/>
                <a:sym typeface="Symbol" pitchFamily="18" charset="2"/>
              </a:rPr>
              <a:t>  </a:t>
            </a:r>
            <a:r>
              <a:rPr lang="en-US" dirty="0" err="1" smtClean="0">
                <a:latin typeface="Arial" charset="0"/>
                <a:cs typeface="Arial" charset="0"/>
                <a:sym typeface="Symbol" pitchFamily="18" charset="2"/>
              </a:rPr>
              <a:t>spermatid</a:t>
            </a:r>
            <a:r>
              <a:rPr lang="en-US" dirty="0" smtClean="0">
                <a:latin typeface="Arial" charset="0"/>
                <a:cs typeface="Arial" charset="0"/>
                <a:sym typeface="Symbol" pitchFamily="18" charset="2"/>
              </a:rPr>
              <a:t> </a:t>
            </a:r>
            <a:r>
              <a:rPr lang="en-US" dirty="0" smtClean="0">
                <a:latin typeface="Arial" charset="0"/>
                <a:cs typeface="Arial" charset="0"/>
                <a:sym typeface="Symbol" pitchFamily="18" charset="2"/>
              </a:rPr>
              <a:t>— </a:t>
            </a:r>
            <a:r>
              <a:rPr lang="en-US" dirty="0" err="1" smtClean="0">
                <a:latin typeface="Arial" charset="0"/>
                <a:cs typeface="Arial" charset="0"/>
                <a:sym typeface="Symbol" pitchFamily="18" charset="2"/>
              </a:rPr>
              <a:t>masing-masing</a:t>
            </a:r>
            <a:r>
              <a:rPr lang="en-US" dirty="0" smtClean="0">
                <a:latin typeface="Arial" charset="0"/>
                <a:cs typeface="Arial" charset="0"/>
                <a:sym typeface="Symbol" pitchFamily="18" charset="2"/>
              </a:rPr>
              <a:t> </a:t>
            </a:r>
            <a:r>
              <a:rPr lang="en-US" dirty="0" err="1" smtClean="0">
                <a:latin typeface="Arial" charset="0"/>
                <a:cs typeface="Arial" charset="0"/>
                <a:sym typeface="Symbol" pitchFamily="18" charset="2"/>
              </a:rPr>
              <a:t>membawa</a:t>
            </a:r>
            <a:r>
              <a:rPr lang="en-US" dirty="0" smtClean="0">
                <a:latin typeface="Arial" charset="0"/>
                <a:cs typeface="Arial" charset="0"/>
                <a:sym typeface="Symbol" pitchFamily="18" charset="2"/>
              </a:rPr>
              <a:t> </a:t>
            </a:r>
            <a:r>
              <a:rPr lang="en-US" dirty="0" err="1" smtClean="0">
                <a:latin typeface="Arial" charset="0"/>
                <a:cs typeface="Arial" charset="0"/>
                <a:sym typeface="Symbol" pitchFamily="18" charset="2"/>
              </a:rPr>
              <a:t>separuh</a:t>
            </a:r>
            <a:r>
              <a:rPr lang="en-US" dirty="0" smtClean="0">
                <a:latin typeface="Arial" charset="0"/>
                <a:cs typeface="Arial" charset="0"/>
                <a:sym typeface="Symbol" pitchFamily="18" charset="2"/>
              </a:rPr>
              <a:t> </a:t>
            </a:r>
            <a:r>
              <a:rPr lang="en-US" dirty="0" err="1" smtClean="0">
                <a:latin typeface="Arial" charset="0"/>
                <a:cs typeface="Arial" charset="0"/>
                <a:sym typeface="Symbol" pitchFamily="18" charset="2"/>
              </a:rPr>
              <a:t>kromatid</a:t>
            </a:r>
            <a:endParaRPr lang="en-US" dirty="0" smtClean="0">
              <a:latin typeface="Arial" charset="0"/>
              <a:cs typeface="Arial" charset="0"/>
              <a:sym typeface="Symbol" pitchFamily="18" charset="2"/>
            </a:endParaRPr>
          </a:p>
          <a:p>
            <a:endParaRPr lang="en-US" dirty="0" smtClean="0">
              <a:latin typeface="Arial" charset="0"/>
              <a:cs typeface="Arial" charset="0"/>
              <a:sym typeface="Symbol" pitchFamily="18" charset="2"/>
            </a:endParaRPr>
          </a:p>
          <a:p>
            <a:r>
              <a:rPr lang="en-US" dirty="0" err="1" smtClean="0">
                <a:latin typeface="Arial" charset="0"/>
                <a:cs typeface="Arial" charset="0"/>
                <a:sym typeface="Symbol" pitchFamily="18" charset="2"/>
              </a:rPr>
              <a:t>Spermatid</a:t>
            </a:r>
            <a:r>
              <a:rPr lang="en-US" dirty="0" smtClean="0">
                <a:latin typeface="Arial" charset="0"/>
                <a:cs typeface="Arial" charset="0"/>
                <a:sym typeface="Symbol" pitchFamily="18" charset="2"/>
              </a:rPr>
              <a:t> </a:t>
            </a:r>
            <a:r>
              <a:rPr lang="en-US" dirty="0" err="1" smtClean="0">
                <a:latin typeface="Arial" charset="0"/>
                <a:cs typeface="Arial" charset="0"/>
                <a:sym typeface="Symbol" pitchFamily="18" charset="2"/>
              </a:rPr>
              <a:t>akan</a:t>
            </a:r>
            <a:r>
              <a:rPr lang="en-US" dirty="0" smtClean="0">
                <a:latin typeface="Arial" charset="0"/>
                <a:cs typeface="Arial" charset="0"/>
                <a:sym typeface="Symbol" pitchFamily="18" charset="2"/>
              </a:rPr>
              <a:t> </a:t>
            </a:r>
            <a:r>
              <a:rPr lang="en-US" dirty="0" err="1" smtClean="0">
                <a:latin typeface="Arial" charset="0"/>
                <a:cs typeface="Arial" charset="0"/>
                <a:sym typeface="Symbol" pitchFamily="18" charset="2"/>
              </a:rPr>
              <a:t>mengalami</a:t>
            </a:r>
            <a:r>
              <a:rPr lang="en-US" dirty="0" smtClean="0">
                <a:latin typeface="Arial" charset="0"/>
                <a:cs typeface="Arial" charset="0"/>
                <a:sym typeface="Symbol" pitchFamily="18" charset="2"/>
              </a:rPr>
              <a:t> </a:t>
            </a:r>
            <a:r>
              <a:rPr lang="en-US" dirty="0" err="1" smtClean="0">
                <a:latin typeface="Arial" charset="0"/>
                <a:cs typeface="Arial" charset="0"/>
                <a:sym typeface="Symbol" pitchFamily="18" charset="2"/>
              </a:rPr>
              <a:t>transformasi</a:t>
            </a:r>
            <a:r>
              <a:rPr lang="en-US" dirty="0" smtClean="0">
                <a:latin typeface="Arial" charset="0"/>
                <a:cs typeface="Arial" charset="0"/>
                <a:sym typeface="Symbol" pitchFamily="18" charset="2"/>
              </a:rPr>
              <a:t> </a:t>
            </a:r>
            <a:r>
              <a:rPr lang="en-US" dirty="0" err="1" smtClean="0">
                <a:latin typeface="Arial" charset="0"/>
                <a:cs typeface="Arial" charset="0"/>
                <a:sym typeface="Symbol" pitchFamily="18" charset="2"/>
              </a:rPr>
              <a:t>morfologi</a:t>
            </a:r>
            <a:r>
              <a:rPr lang="en-US" dirty="0" smtClean="0">
                <a:latin typeface="Arial" charset="0"/>
                <a:cs typeface="Arial" charset="0"/>
                <a:sym typeface="Symbol" pitchFamily="18" charset="2"/>
              </a:rPr>
              <a:t> (</a:t>
            </a:r>
            <a:r>
              <a:rPr lang="en-US" dirty="0" err="1" smtClean="0">
                <a:latin typeface="Arial" charset="0"/>
                <a:cs typeface="Arial" charset="0"/>
                <a:sym typeface="Symbol" pitchFamily="18" charset="2"/>
              </a:rPr>
              <a:t>spermiogenesis</a:t>
            </a:r>
            <a:r>
              <a:rPr lang="en-US" dirty="0" smtClean="0">
                <a:latin typeface="Arial" charset="0"/>
                <a:cs typeface="Arial" charset="0"/>
                <a:sym typeface="Symbol" pitchFamily="18" charset="2"/>
              </a:rPr>
              <a:t>) </a:t>
            </a:r>
            <a:r>
              <a:rPr lang="en-US" dirty="0" smtClean="0">
                <a:latin typeface="Arial" charset="0"/>
                <a:cs typeface="Arial" charset="0"/>
                <a:sym typeface="Wingdings" pitchFamily="2" charset="2"/>
              </a:rPr>
              <a:t> </a:t>
            </a:r>
            <a:r>
              <a:rPr lang="en-US" dirty="0" err="1" smtClean="0">
                <a:latin typeface="Arial" charset="0"/>
                <a:cs typeface="Arial" charset="0"/>
                <a:sym typeface="Wingdings" pitchFamily="2" charset="2"/>
              </a:rPr>
              <a:t>membentuk</a:t>
            </a:r>
            <a:r>
              <a:rPr lang="en-US" dirty="0" smtClean="0">
                <a:latin typeface="Arial" charset="0"/>
                <a:cs typeface="Arial" charset="0"/>
                <a:sym typeface="Wingdings" pitchFamily="2" charset="2"/>
              </a:rPr>
              <a:t> spermatozoa yang </a:t>
            </a:r>
            <a:r>
              <a:rPr lang="en-US" dirty="0" err="1" smtClean="0">
                <a:latin typeface="Arial" charset="0"/>
                <a:cs typeface="Arial" charset="0"/>
                <a:sym typeface="Wingdings" pitchFamily="2" charset="2"/>
              </a:rPr>
              <a:t>matang</a:t>
            </a:r>
            <a:endParaRPr lang="en-US" dirty="0">
              <a:latin typeface="Arial" charset="0"/>
              <a:cs typeface="Arial" charset="0"/>
              <a:sym typeface="Symbol" pitchFamily="18" charset="2"/>
            </a:endParaRP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4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eaLnBrk="1" hangingPunct="1"/>
            <a:endParaRPr lang="en-US" smtClean="0"/>
          </a:p>
        </p:txBody>
      </p:sp>
      <p:pic>
        <p:nvPicPr>
          <p:cNvPr id="13315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16013" y="1052513"/>
            <a:ext cx="6769100" cy="475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4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eaLnBrk="1" hangingPunct="1"/>
            <a:endParaRPr lang="en-US" smtClean="0"/>
          </a:p>
        </p:txBody>
      </p:sp>
      <p:pic>
        <p:nvPicPr>
          <p:cNvPr id="14339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19250" y="260350"/>
            <a:ext cx="6003925" cy="6337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4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eaLnBrk="1" hangingPunct="1"/>
            <a:endParaRPr lang="en-US" smtClean="0"/>
          </a:p>
        </p:txBody>
      </p:sp>
      <p:pic>
        <p:nvPicPr>
          <p:cNvPr id="15363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0" y="1000125"/>
            <a:ext cx="7621588" cy="485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4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eaLnBrk="1" hangingPunct="1"/>
            <a:endParaRPr lang="en-US" smtClean="0"/>
          </a:p>
        </p:txBody>
      </p:sp>
      <p:pic>
        <p:nvPicPr>
          <p:cNvPr id="16387" name="Picture 6" descr="Image:Complete diagram of a human spermatozoa.sv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58888" y="858838"/>
            <a:ext cx="6697662" cy="5307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410" name="Object 2"/>
          <p:cNvGraphicFramePr>
            <a:graphicFrameLocks noChangeAspect="1"/>
          </p:cNvGraphicFramePr>
          <p:nvPr>
            <p:ph type="title"/>
          </p:nvPr>
        </p:nvGraphicFramePr>
        <p:xfrm>
          <a:off x="1422400" y="609600"/>
          <a:ext cx="6297613" cy="5867400"/>
        </p:xfrm>
        <a:graphic>
          <a:graphicData uri="http://schemas.openxmlformats.org/presentationml/2006/ole">
            <p:oleObj spid="_x0000_s17410" name="Image" r:id="rId4" imgW="6024378" imgH="5613002" progId="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Oogenesis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5256584"/>
          </a:xfrm>
        </p:spPr>
        <p:txBody>
          <a:bodyPr>
            <a:normAutofit fontScale="70000" lnSpcReduction="20000"/>
          </a:bodyPr>
          <a:lstStyle/>
          <a:p>
            <a:r>
              <a:rPr lang="en-US" sz="3400" dirty="0" err="1" smtClean="0">
                <a:latin typeface="Arial" charset="0"/>
              </a:rPr>
              <a:t>Oogonium</a:t>
            </a:r>
            <a:r>
              <a:rPr lang="en-US" sz="3400" dirty="0" smtClean="0">
                <a:latin typeface="Arial" charset="0"/>
              </a:rPr>
              <a:t> </a:t>
            </a:r>
            <a:r>
              <a:rPr lang="en-US" sz="3400" dirty="0" err="1" smtClean="0">
                <a:latin typeface="Arial" charset="0"/>
              </a:rPr>
              <a:t>berada</a:t>
            </a:r>
            <a:r>
              <a:rPr lang="en-US" sz="3400" dirty="0" smtClean="0">
                <a:latin typeface="Arial" charset="0"/>
              </a:rPr>
              <a:t> </a:t>
            </a:r>
            <a:r>
              <a:rPr lang="en-US" sz="3400" dirty="0" err="1" smtClean="0">
                <a:latin typeface="Arial" charset="0"/>
              </a:rPr>
              <a:t>pada</a:t>
            </a:r>
            <a:r>
              <a:rPr lang="en-US" sz="3400" dirty="0" smtClean="0">
                <a:latin typeface="Arial" charset="0"/>
              </a:rPr>
              <a:t> </a:t>
            </a:r>
            <a:r>
              <a:rPr lang="en-US" sz="3400" dirty="0" err="1" smtClean="0">
                <a:latin typeface="Arial" charset="0"/>
              </a:rPr>
              <a:t>bagian</a:t>
            </a:r>
            <a:r>
              <a:rPr lang="en-US" sz="3400" dirty="0" smtClean="0">
                <a:latin typeface="Arial" charset="0"/>
              </a:rPr>
              <a:t> </a:t>
            </a:r>
            <a:r>
              <a:rPr lang="en-US" sz="3400" dirty="0" err="1" smtClean="0">
                <a:latin typeface="Arial" charset="0"/>
              </a:rPr>
              <a:t>korteks</a:t>
            </a:r>
            <a:r>
              <a:rPr lang="en-US" sz="3400" dirty="0" smtClean="0">
                <a:latin typeface="Arial" charset="0"/>
              </a:rPr>
              <a:t> </a:t>
            </a:r>
            <a:r>
              <a:rPr lang="en-US" sz="3400" dirty="0" err="1" smtClean="0">
                <a:latin typeface="Arial" charset="0"/>
              </a:rPr>
              <a:t>ovarium</a:t>
            </a:r>
            <a:endParaRPr lang="en-US" sz="3400" dirty="0" smtClean="0">
              <a:latin typeface="Arial" charset="0"/>
            </a:endParaRPr>
          </a:p>
          <a:p>
            <a:pPr>
              <a:buNone/>
            </a:pPr>
            <a:endParaRPr lang="en-US" sz="3400" dirty="0" smtClean="0">
              <a:latin typeface="Arial" charset="0"/>
            </a:endParaRPr>
          </a:p>
          <a:p>
            <a:r>
              <a:rPr lang="en-US" sz="3400" dirty="0" err="1" smtClean="0">
                <a:latin typeface="Arial" charset="0"/>
              </a:rPr>
              <a:t>Pada</a:t>
            </a:r>
            <a:r>
              <a:rPr lang="en-US" sz="3400" dirty="0" smtClean="0">
                <a:latin typeface="Arial" charset="0"/>
              </a:rPr>
              <a:t> </a:t>
            </a:r>
            <a:r>
              <a:rPr lang="en-US" sz="3400" dirty="0" err="1" smtClean="0">
                <a:latin typeface="Arial" charset="0"/>
              </a:rPr>
              <a:t>fase</a:t>
            </a:r>
            <a:r>
              <a:rPr lang="en-US" sz="3400" dirty="0" smtClean="0">
                <a:latin typeface="Arial" charset="0"/>
              </a:rPr>
              <a:t> </a:t>
            </a:r>
            <a:r>
              <a:rPr lang="en-US" sz="3400" dirty="0" err="1" smtClean="0">
                <a:latin typeface="Arial" charset="0"/>
              </a:rPr>
              <a:t>embrionik</a:t>
            </a:r>
            <a:r>
              <a:rPr lang="en-US" sz="3400" dirty="0" smtClean="0">
                <a:latin typeface="Arial" charset="0"/>
              </a:rPr>
              <a:t> </a:t>
            </a:r>
            <a:r>
              <a:rPr lang="en-US" sz="3400" dirty="0" err="1" smtClean="0">
                <a:latin typeface="Arial" charset="0"/>
              </a:rPr>
              <a:t>awal</a:t>
            </a:r>
            <a:r>
              <a:rPr lang="en-US" sz="3400" dirty="0" smtClean="0">
                <a:latin typeface="Arial" charset="0"/>
              </a:rPr>
              <a:t> </a:t>
            </a:r>
            <a:r>
              <a:rPr lang="en-US" sz="3400" dirty="0" err="1" smtClean="0">
                <a:latin typeface="Arial" charset="0"/>
              </a:rPr>
              <a:t>oogonium</a:t>
            </a:r>
            <a:r>
              <a:rPr lang="en-US" sz="3400" dirty="0" smtClean="0">
                <a:latin typeface="Arial" charset="0"/>
              </a:rPr>
              <a:t> </a:t>
            </a:r>
            <a:r>
              <a:rPr lang="en-US" sz="3400" dirty="0" err="1" smtClean="0">
                <a:latin typeface="Arial" charset="0"/>
              </a:rPr>
              <a:t>berproliferasi</a:t>
            </a:r>
            <a:r>
              <a:rPr lang="en-US" sz="3400" dirty="0" smtClean="0">
                <a:latin typeface="Arial" charset="0"/>
              </a:rPr>
              <a:t> </a:t>
            </a:r>
            <a:r>
              <a:rPr lang="en-US" sz="3400" dirty="0" err="1" smtClean="0">
                <a:latin typeface="Arial" charset="0"/>
              </a:rPr>
              <a:t>melalui</a:t>
            </a:r>
            <a:r>
              <a:rPr lang="en-US" sz="3400" dirty="0" smtClean="0">
                <a:latin typeface="Arial" charset="0"/>
              </a:rPr>
              <a:t> </a:t>
            </a:r>
            <a:r>
              <a:rPr lang="en-US" sz="3400" dirty="0" err="1" smtClean="0">
                <a:latin typeface="Arial" charset="0"/>
              </a:rPr>
              <a:t>proses</a:t>
            </a:r>
            <a:r>
              <a:rPr lang="en-US" sz="3400" dirty="0" smtClean="0">
                <a:latin typeface="Arial" charset="0"/>
              </a:rPr>
              <a:t> mitosis</a:t>
            </a:r>
            <a:r>
              <a:rPr lang="en-US" sz="3400" dirty="0" smtClean="0">
                <a:latin typeface="Arial" charset="0"/>
                <a:cs typeface="Arial" charset="0"/>
              </a:rPr>
              <a:t> </a:t>
            </a:r>
            <a:r>
              <a:rPr lang="en-US" sz="3400" dirty="0" err="1" smtClean="0">
                <a:latin typeface="Arial" charset="0"/>
                <a:cs typeface="Arial" charset="0"/>
              </a:rPr>
              <a:t>dan</a:t>
            </a:r>
            <a:r>
              <a:rPr lang="en-US" sz="3400" dirty="0" smtClean="0">
                <a:latin typeface="Arial" charset="0"/>
                <a:cs typeface="Arial" charset="0"/>
              </a:rPr>
              <a:t> </a:t>
            </a:r>
            <a:r>
              <a:rPr lang="en-US" sz="3400" dirty="0" err="1" smtClean="0">
                <a:latin typeface="Arial" charset="0"/>
                <a:cs typeface="Arial" charset="0"/>
              </a:rPr>
              <a:t>di</a:t>
            </a:r>
            <a:r>
              <a:rPr lang="en-US" sz="3400" dirty="0" smtClean="0">
                <a:latin typeface="Arial" charset="0"/>
                <a:cs typeface="Arial" charset="0"/>
              </a:rPr>
              <a:t> </a:t>
            </a:r>
            <a:r>
              <a:rPr lang="en-US" sz="3400" dirty="0" err="1" smtClean="0">
                <a:latin typeface="Arial" charset="0"/>
                <a:cs typeface="Arial" charset="0"/>
              </a:rPr>
              <a:t>akhir</a:t>
            </a:r>
            <a:r>
              <a:rPr lang="en-US" sz="3400" dirty="0" smtClean="0">
                <a:latin typeface="Arial" charset="0"/>
                <a:cs typeface="Arial" charset="0"/>
              </a:rPr>
              <a:t> </a:t>
            </a:r>
            <a:r>
              <a:rPr lang="en-US" sz="3400" dirty="0" err="1" smtClean="0">
                <a:latin typeface="Arial" charset="0"/>
                <a:cs typeface="Arial" charset="0"/>
              </a:rPr>
              <a:t>fase</a:t>
            </a:r>
            <a:r>
              <a:rPr lang="en-US" sz="3400" dirty="0" smtClean="0">
                <a:latin typeface="Arial" charset="0"/>
                <a:cs typeface="Arial" charset="0"/>
              </a:rPr>
              <a:t> </a:t>
            </a:r>
            <a:r>
              <a:rPr lang="en-US" sz="3400" dirty="0" err="1" smtClean="0">
                <a:latin typeface="Arial" charset="0"/>
                <a:cs typeface="Arial" charset="0"/>
              </a:rPr>
              <a:t>embriogenesis</a:t>
            </a:r>
            <a:r>
              <a:rPr lang="en-US" sz="3400" dirty="0" smtClean="0">
                <a:latin typeface="Arial" charset="0"/>
                <a:cs typeface="Arial" charset="0"/>
              </a:rPr>
              <a:t> </a:t>
            </a:r>
            <a:r>
              <a:rPr lang="en-US" sz="3400" dirty="0" err="1" smtClean="0">
                <a:latin typeface="Arial" charset="0"/>
                <a:cs typeface="Arial" charset="0"/>
              </a:rPr>
              <a:t>oogonium</a:t>
            </a:r>
            <a:r>
              <a:rPr lang="en-US" sz="3400" dirty="0" smtClean="0">
                <a:latin typeface="Arial" charset="0"/>
                <a:cs typeface="Arial" charset="0"/>
              </a:rPr>
              <a:t> </a:t>
            </a:r>
            <a:r>
              <a:rPr lang="en-US" sz="3400" dirty="0" err="1" smtClean="0">
                <a:latin typeface="Arial" charset="0"/>
                <a:cs typeface="Arial" charset="0"/>
              </a:rPr>
              <a:t>telah</a:t>
            </a:r>
            <a:r>
              <a:rPr lang="en-US" sz="3400" dirty="0" smtClean="0">
                <a:latin typeface="Arial" charset="0"/>
                <a:cs typeface="Arial" charset="0"/>
              </a:rPr>
              <a:t> </a:t>
            </a:r>
            <a:r>
              <a:rPr lang="en-US" sz="3400" dirty="0" err="1" smtClean="0">
                <a:latin typeface="Arial" charset="0"/>
                <a:cs typeface="Arial" charset="0"/>
              </a:rPr>
              <a:t>matur</a:t>
            </a:r>
            <a:r>
              <a:rPr lang="en-US" sz="3400" dirty="0" smtClean="0">
                <a:latin typeface="Arial" charset="0"/>
                <a:cs typeface="Arial" charset="0"/>
              </a:rPr>
              <a:t> </a:t>
            </a:r>
            <a:r>
              <a:rPr lang="en-US" sz="3400" dirty="0" err="1" smtClean="0">
                <a:latin typeface="Arial" charset="0"/>
                <a:cs typeface="Arial" charset="0"/>
              </a:rPr>
              <a:t>dan</a:t>
            </a:r>
            <a:r>
              <a:rPr lang="en-US" sz="3400" dirty="0" smtClean="0">
                <a:latin typeface="Arial" charset="0"/>
                <a:cs typeface="Arial" charset="0"/>
              </a:rPr>
              <a:t> </a:t>
            </a:r>
            <a:r>
              <a:rPr lang="en-US" sz="3400" dirty="0" err="1" smtClean="0">
                <a:latin typeface="Arial" charset="0"/>
                <a:cs typeface="Arial" charset="0"/>
              </a:rPr>
              <a:t>disebut</a:t>
            </a:r>
            <a:r>
              <a:rPr lang="en-US" sz="3400" dirty="0" smtClean="0">
                <a:latin typeface="Arial" charset="0"/>
                <a:cs typeface="Arial" charset="0"/>
              </a:rPr>
              <a:t> </a:t>
            </a:r>
            <a:r>
              <a:rPr lang="en-US" sz="3400" dirty="0" err="1" smtClean="0">
                <a:latin typeface="Arial" charset="0"/>
                <a:cs typeface="Arial" charset="0"/>
              </a:rPr>
              <a:t>dengan</a:t>
            </a:r>
            <a:r>
              <a:rPr lang="en-US" sz="3400" dirty="0" smtClean="0">
                <a:latin typeface="Arial" charset="0"/>
                <a:cs typeface="Arial" charset="0"/>
              </a:rPr>
              <a:t> </a:t>
            </a:r>
            <a:r>
              <a:rPr lang="en-US" sz="3400" dirty="0" err="1" smtClean="0">
                <a:latin typeface="Arial" charset="0"/>
                <a:cs typeface="Arial" charset="0"/>
              </a:rPr>
              <a:t>oosit</a:t>
            </a:r>
            <a:r>
              <a:rPr lang="en-US" sz="3400" dirty="0" smtClean="0">
                <a:latin typeface="Arial" charset="0"/>
                <a:cs typeface="Arial" charset="0"/>
              </a:rPr>
              <a:t> primer (</a:t>
            </a:r>
            <a:r>
              <a:rPr lang="en-US" sz="3400" dirty="0" err="1" smtClean="0">
                <a:latin typeface="Arial" charset="0"/>
                <a:cs typeface="Arial" charset="0"/>
              </a:rPr>
              <a:t>sel</a:t>
            </a:r>
            <a:r>
              <a:rPr lang="en-US" sz="3400" dirty="0" smtClean="0">
                <a:latin typeface="Arial" charset="0"/>
                <a:cs typeface="Arial" charset="0"/>
              </a:rPr>
              <a:t> diploid)</a:t>
            </a:r>
            <a:r>
              <a:rPr lang="en-US" sz="3400" dirty="0" smtClean="0">
                <a:latin typeface="Arial" charset="0"/>
                <a:cs typeface="Arial" charset="0"/>
              </a:rPr>
              <a:t> </a:t>
            </a:r>
            <a:r>
              <a:rPr lang="en-US" sz="3400" dirty="0" smtClean="0">
                <a:latin typeface="Arial" charset="0"/>
                <a:cs typeface="Arial" charset="0"/>
              </a:rPr>
              <a:t>y</a:t>
            </a:r>
            <a:r>
              <a:rPr lang="en-US" sz="3400" dirty="0" smtClean="0">
                <a:latin typeface="Arial" charset="0"/>
                <a:cs typeface="Arial" charset="0"/>
              </a:rPr>
              <a:t>ang </a:t>
            </a:r>
            <a:r>
              <a:rPr lang="en-US" sz="3400" dirty="0" err="1" smtClean="0">
                <a:latin typeface="Arial" charset="0"/>
                <a:cs typeface="Arial" charset="0"/>
              </a:rPr>
              <a:t>siap</a:t>
            </a:r>
            <a:r>
              <a:rPr lang="en-US" sz="3400" dirty="0" smtClean="0">
                <a:latin typeface="Arial" charset="0"/>
                <a:cs typeface="Arial" charset="0"/>
              </a:rPr>
              <a:t> </a:t>
            </a:r>
            <a:r>
              <a:rPr lang="en-US" sz="3400" dirty="0" err="1" smtClean="0">
                <a:latin typeface="Arial" charset="0"/>
                <a:cs typeface="Arial" charset="0"/>
              </a:rPr>
              <a:t>untuk</a:t>
            </a:r>
            <a:r>
              <a:rPr lang="en-US" sz="3400" dirty="0" smtClean="0">
                <a:latin typeface="Arial" charset="0"/>
                <a:cs typeface="Arial" charset="0"/>
              </a:rPr>
              <a:t> </a:t>
            </a:r>
            <a:r>
              <a:rPr lang="en-US" sz="3400" dirty="0" err="1" smtClean="0">
                <a:latin typeface="Arial" charset="0"/>
                <a:cs typeface="Arial" charset="0"/>
              </a:rPr>
              <a:t>mengadakan</a:t>
            </a:r>
            <a:r>
              <a:rPr lang="en-US" sz="3400" dirty="0" smtClean="0">
                <a:latin typeface="Arial" charset="0"/>
                <a:cs typeface="Arial" charset="0"/>
              </a:rPr>
              <a:t> </a:t>
            </a:r>
            <a:r>
              <a:rPr lang="en-US" sz="3400" dirty="0" err="1" smtClean="0">
                <a:latin typeface="Arial" charset="0"/>
                <a:cs typeface="Arial" charset="0"/>
              </a:rPr>
              <a:t>pembelahan</a:t>
            </a:r>
            <a:r>
              <a:rPr lang="en-US" sz="3400" dirty="0" smtClean="0">
                <a:latin typeface="Arial" charset="0"/>
                <a:cs typeface="Arial" charset="0"/>
              </a:rPr>
              <a:t> meiosis</a:t>
            </a:r>
          </a:p>
          <a:p>
            <a:pPr>
              <a:buNone/>
            </a:pPr>
            <a:endParaRPr lang="en-US" sz="3400" dirty="0" smtClean="0">
              <a:latin typeface="Arial" charset="0"/>
              <a:cs typeface="Arial" charset="0"/>
            </a:endParaRPr>
          </a:p>
          <a:p>
            <a:r>
              <a:rPr lang="en-US" sz="3400" dirty="0" err="1" smtClean="0">
                <a:latin typeface="Arial" charset="0"/>
                <a:cs typeface="Arial" charset="0"/>
              </a:rPr>
              <a:t>Oosit</a:t>
            </a:r>
            <a:r>
              <a:rPr lang="en-US" sz="3400" dirty="0" smtClean="0">
                <a:latin typeface="Arial" charset="0"/>
                <a:cs typeface="Arial" charset="0"/>
              </a:rPr>
              <a:t> primer </a:t>
            </a:r>
            <a:r>
              <a:rPr lang="en-US" sz="3400" dirty="0" err="1" smtClean="0">
                <a:latin typeface="Arial" charset="0"/>
                <a:cs typeface="Arial" charset="0"/>
              </a:rPr>
              <a:t>tertahan</a:t>
            </a:r>
            <a:r>
              <a:rPr lang="en-US" sz="3400" dirty="0" smtClean="0">
                <a:latin typeface="Arial" charset="0"/>
                <a:cs typeface="Arial" charset="0"/>
              </a:rPr>
              <a:t> </a:t>
            </a:r>
            <a:r>
              <a:rPr lang="en-US" sz="3400" dirty="0" err="1" smtClean="0">
                <a:latin typeface="Arial" charset="0"/>
                <a:cs typeface="Arial" charset="0"/>
              </a:rPr>
              <a:t>pada</a:t>
            </a:r>
            <a:r>
              <a:rPr lang="en-US" sz="3400" dirty="0" smtClean="0">
                <a:latin typeface="Arial" charset="0"/>
                <a:cs typeface="Arial" charset="0"/>
              </a:rPr>
              <a:t> </a:t>
            </a:r>
            <a:r>
              <a:rPr lang="en-US" sz="3400" dirty="0" err="1" smtClean="0">
                <a:latin typeface="Arial" charset="0"/>
                <a:cs typeface="Arial" charset="0"/>
              </a:rPr>
              <a:t>fase</a:t>
            </a:r>
            <a:r>
              <a:rPr lang="en-US" sz="3400" dirty="0" smtClean="0">
                <a:latin typeface="Arial" charset="0"/>
                <a:cs typeface="Arial" charset="0"/>
              </a:rPr>
              <a:t> </a:t>
            </a:r>
            <a:r>
              <a:rPr lang="en-US" sz="3400" dirty="0" err="1" smtClean="0">
                <a:latin typeface="Arial" charset="0"/>
                <a:cs typeface="Arial" charset="0"/>
              </a:rPr>
              <a:t>profase</a:t>
            </a:r>
            <a:r>
              <a:rPr lang="en-US" sz="3400" dirty="0" smtClean="0">
                <a:latin typeface="Arial" charset="0"/>
                <a:cs typeface="Arial" charset="0"/>
              </a:rPr>
              <a:t>, </a:t>
            </a:r>
            <a:r>
              <a:rPr lang="en-US" sz="3400" dirty="0" err="1" smtClean="0">
                <a:latin typeface="Arial" charset="0"/>
                <a:cs typeface="Arial" charset="0"/>
              </a:rPr>
              <a:t>dan</a:t>
            </a:r>
            <a:r>
              <a:rPr lang="en-US" sz="3400" dirty="0" smtClean="0">
                <a:latin typeface="Arial" charset="0"/>
                <a:cs typeface="Arial" charset="0"/>
              </a:rPr>
              <a:t> </a:t>
            </a:r>
            <a:r>
              <a:rPr lang="en-US" sz="3400" dirty="0" err="1" smtClean="0">
                <a:latin typeface="Arial" charset="0"/>
                <a:cs typeface="Arial" charset="0"/>
              </a:rPr>
              <a:t>dipertahankan</a:t>
            </a:r>
            <a:r>
              <a:rPr lang="en-US" sz="3400" dirty="0" smtClean="0">
                <a:latin typeface="Arial" charset="0"/>
                <a:cs typeface="Arial" charset="0"/>
              </a:rPr>
              <a:t> </a:t>
            </a:r>
            <a:r>
              <a:rPr lang="en-US" sz="3400" dirty="0" err="1" smtClean="0">
                <a:latin typeface="Arial" charset="0"/>
                <a:cs typeface="Arial" charset="0"/>
              </a:rPr>
              <a:t>dalam</a:t>
            </a:r>
            <a:r>
              <a:rPr lang="en-US" sz="3400" dirty="0" smtClean="0">
                <a:latin typeface="Arial" charset="0"/>
                <a:cs typeface="Arial" charset="0"/>
              </a:rPr>
              <a:t> </a:t>
            </a:r>
            <a:r>
              <a:rPr lang="en-US" sz="3400" dirty="0" err="1" smtClean="0">
                <a:latin typeface="Arial" charset="0"/>
                <a:cs typeface="Arial" charset="0"/>
              </a:rPr>
              <a:t>keadaan</a:t>
            </a:r>
            <a:r>
              <a:rPr lang="en-US" sz="3400" dirty="0" smtClean="0">
                <a:latin typeface="Arial" charset="0"/>
                <a:cs typeface="Arial" charset="0"/>
              </a:rPr>
              <a:t> </a:t>
            </a:r>
            <a:r>
              <a:rPr lang="en-US" sz="3400" dirty="0" err="1" smtClean="0">
                <a:latin typeface="Arial" charset="0"/>
                <a:cs typeface="Arial" charset="0"/>
              </a:rPr>
              <a:t>tidak</a:t>
            </a:r>
            <a:r>
              <a:rPr lang="en-US" sz="3400" dirty="0" smtClean="0">
                <a:latin typeface="Arial" charset="0"/>
                <a:cs typeface="Arial" charset="0"/>
              </a:rPr>
              <a:t> </a:t>
            </a:r>
            <a:r>
              <a:rPr lang="en-US" sz="3400" dirty="0" err="1" smtClean="0">
                <a:latin typeface="Arial" charset="0"/>
                <a:cs typeface="Arial" charset="0"/>
              </a:rPr>
              <a:t>aktif</a:t>
            </a:r>
            <a:r>
              <a:rPr lang="en-US" sz="3400" dirty="0" smtClean="0">
                <a:latin typeface="Arial" charset="0"/>
                <a:cs typeface="Arial" charset="0"/>
              </a:rPr>
              <a:t> </a:t>
            </a:r>
            <a:r>
              <a:rPr lang="en-US" sz="3400" dirty="0" err="1" smtClean="0">
                <a:latin typeface="Arial" charset="0"/>
                <a:cs typeface="Arial" charset="0"/>
              </a:rPr>
              <a:t>sampai</a:t>
            </a:r>
            <a:r>
              <a:rPr lang="en-US" sz="3400" dirty="0" smtClean="0">
                <a:latin typeface="Arial" charset="0"/>
                <a:cs typeface="Arial" charset="0"/>
              </a:rPr>
              <a:t> </a:t>
            </a:r>
            <a:r>
              <a:rPr lang="en-US" sz="3400" dirty="0" err="1" smtClean="0">
                <a:latin typeface="Arial" charset="0"/>
                <a:cs typeface="Arial" charset="0"/>
              </a:rPr>
              <a:t>masa</a:t>
            </a:r>
            <a:r>
              <a:rPr lang="en-US" sz="3400" dirty="0" smtClean="0">
                <a:latin typeface="Arial" charset="0"/>
                <a:cs typeface="Arial" charset="0"/>
              </a:rPr>
              <a:t> </a:t>
            </a:r>
            <a:r>
              <a:rPr lang="en-US" sz="3400" dirty="0" err="1" smtClean="0">
                <a:latin typeface="Arial" charset="0"/>
                <a:cs typeface="Arial" charset="0"/>
              </a:rPr>
              <a:t>pubertas</a:t>
            </a:r>
            <a:endParaRPr lang="en-US" sz="3400" dirty="0" smtClean="0">
              <a:latin typeface="Arial" charset="0"/>
              <a:cs typeface="Arial" charset="0"/>
            </a:endParaRPr>
          </a:p>
          <a:p>
            <a:pPr>
              <a:buNone/>
            </a:pPr>
            <a:endParaRPr lang="en-US" sz="3400" dirty="0" smtClean="0">
              <a:latin typeface="Arial" charset="0"/>
              <a:cs typeface="Arial" charset="0"/>
              <a:sym typeface="Symbol" pitchFamily="18" charset="2"/>
            </a:endParaRPr>
          </a:p>
          <a:p>
            <a:r>
              <a:rPr lang="en-US" sz="3400" dirty="0" err="1" smtClean="0">
                <a:latin typeface="Arial" charset="0"/>
                <a:cs typeface="Arial" charset="0"/>
                <a:sym typeface="Symbol" pitchFamily="18" charset="2"/>
              </a:rPr>
              <a:t>Saat</a:t>
            </a:r>
            <a:r>
              <a:rPr lang="en-US" sz="3400" dirty="0" smtClean="0">
                <a:latin typeface="Arial" charset="0"/>
                <a:cs typeface="Arial" charset="0"/>
                <a:sym typeface="Symbol" pitchFamily="18" charset="2"/>
              </a:rPr>
              <a:t> </a:t>
            </a:r>
            <a:r>
              <a:rPr lang="en-US" sz="3400" dirty="0" err="1" smtClean="0">
                <a:latin typeface="Arial" charset="0"/>
                <a:cs typeface="Arial" charset="0"/>
                <a:sym typeface="Symbol" pitchFamily="18" charset="2"/>
              </a:rPr>
              <a:t>pubertas</a:t>
            </a:r>
            <a:r>
              <a:rPr lang="en-US" sz="3400" dirty="0" smtClean="0">
                <a:latin typeface="Arial" charset="0"/>
                <a:cs typeface="Arial" charset="0"/>
                <a:sym typeface="Symbol" pitchFamily="18" charset="2"/>
              </a:rPr>
              <a:t> </a:t>
            </a:r>
            <a:r>
              <a:rPr lang="en-US" sz="3400" dirty="0" err="1" smtClean="0">
                <a:latin typeface="Arial" charset="0"/>
                <a:cs typeface="Arial" charset="0"/>
                <a:sym typeface="Symbol" pitchFamily="18" charset="2"/>
              </a:rPr>
              <a:t>oosit</a:t>
            </a:r>
            <a:r>
              <a:rPr lang="en-US" sz="3400" dirty="0" smtClean="0">
                <a:latin typeface="Arial" charset="0"/>
                <a:cs typeface="Arial" charset="0"/>
                <a:sym typeface="Symbol" pitchFamily="18" charset="2"/>
              </a:rPr>
              <a:t> primer </a:t>
            </a:r>
            <a:r>
              <a:rPr lang="en-US" sz="3400" dirty="0" err="1" smtClean="0">
                <a:latin typeface="Arial" charset="0"/>
                <a:cs typeface="Arial" charset="0"/>
                <a:sym typeface="Symbol" pitchFamily="18" charset="2"/>
              </a:rPr>
              <a:t>memulai</a:t>
            </a:r>
            <a:r>
              <a:rPr lang="en-US" sz="3400" dirty="0" smtClean="0">
                <a:latin typeface="Arial" charset="0"/>
                <a:cs typeface="Arial" charset="0"/>
                <a:sym typeface="Symbol" pitchFamily="18" charset="2"/>
              </a:rPr>
              <a:t> meiosis I yang </a:t>
            </a:r>
            <a:r>
              <a:rPr lang="en-US" sz="3400" dirty="0" err="1" smtClean="0">
                <a:latin typeface="Arial" charset="0"/>
                <a:cs typeface="Arial" charset="0"/>
                <a:sym typeface="Symbol" pitchFamily="18" charset="2"/>
              </a:rPr>
              <a:t>diakhiri</a:t>
            </a:r>
            <a:r>
              <a:rPr lang="en-US" sz="3400" dirty="0" smtClean="0">
                <a:latin typeface="Arial" charset="0"/>
                <a:cs typeface="Arial" charset="0"/>
                <a:sym typeface="Symbol" pitchFamily="18" charset="2"/>
              </a:rPr>
              <a:t> </a:t>
            </a:r>
            <a:r>
              <a:rPr lang="en-US" sz="3400" dirty="0" err="1" smtClean="0">
                <a:latin typeface="Arial" charset="0"/>
                <a:cs typeface="Arial" charset="0"/>
                <a:sym typeface="Symbol" pitchFamily="18" charset="2"/>
              </a:rPr>
              <a:t>dengan</a:t>
            </a:r>
            <a:r>
              <a:rPr lang="en-US" sz="3400" dirty="0" smtClean="0">
                <a:latin typeface="Arial" charset="0"/>
                <a:cs typeface="Arial" charset="0"/>
                <a:sym typeface="Symbol" pitchFamily="18" charset="2"/>
              </a:rPr>
              <a:t> </a:t>
            </a:r>
            <a:r>
              <a:rPr lang="en-US" sz="3400" dirty="0" err="1" smtClean="0">
                <a:latin typeface="Arial" charset="0"/>
                <a:cs typeface="Arial" charset="0"/>
                <a:sym typeface="Symbol" pitchFamily="18" charset="2"/>
              </a:rPr>
              <a:t>terbentuknya</a:t>
            </a:r>
            <a:r>
              <a:rPr lang="en-US" sz="3400" dirty="0" smtClean="0">
                <a:latin typeface="Arial" charset="0"/>
                <a:cs typeface="Arial" charset="0"/>
                <a:sym typeface="Symbol" pitchFamily="18" charset="2"/>
              </a:rPr>
              <a:t> Polar Body I yang </a:t>
            </a:r>
            <a:r>
              <a:rPr lang="en-US" sz="3400" dirty="0" err="1" smtClean="0">
                <a:latin typeface="Arial" charset="0"/>
                <a:cs typeface="Arial" charset="0"/>
                <a:sym typeface="Symbol" pitchFamily="18" charset="2"/>
              </a:rPr>
              <a:t>mengandung</a:t>
            </a:r>
            <a:r>
              <a:rPr lang="en-US" sz="3400" dirty="0" smtClean="0">
                <a:latin typeface="Arial" charset="0"/>
                <a:cs typeface="Arial" charset="0"/>
                <a:sym typeface="Symbol" pitchFamily="18" charset="2"/>
              </a:rPr>
              <a:t> </a:t>
            </a:r>
            <a:r>
              <a:rPr lang="en-US" sz="3400" dirty="0" err="1" smtClean="0">
                <a:latin typeface="Arial" charset="0"/>
                <a:cs typeface="Arial" charset="0"/>
                <a:sym typeface="Symbol" pitchFamily="18" charset="2"/>
              </a:rPr>
              <a:t>separuh</a:t>
            </a:r>
            <a:r>
              <a:rPr lang="en-US" sz="3400" dirty="0" smtClean="0">
                <a:latin typeface="Arial" charset="0"/>
                <a:cs typeface="Arial" charset="0"/>
                <a:sym typeface="Symbol" pitchFamily="18" charset="2"/>
              </a:rPr>
              <a:t> set </a:t>
            </a:r>
            <a:r>
              <a:rPr lang="en-US" sz="3400" dirty="0" err="1" smtClean="0">
                <a:latin typeface="Arial" charset="0"/>
                <a:cs typeface="Arial" charset="0"/>
                <a:sym typeface="Symbol" pitchFamily="18" charset="2"/>
              </a:rPr>
              <a:t>kromosom</a:t>
            </a:r>
            <a:r>
              <a:rPr lang="en-US" sz="3400" dirty="0" smtClean="0">
                <a:latin typeface="Arial" charset="0"/>
                <a:cs typeface="Arial" charset="0"/>
                <a:sym typeface="Symbol" pitchFamily="18" charset="2"/>
              </a:rPr>
              <a:t> (haploid) </a:t>
            </a:r>
            <a:r>
              <a:rPr lang="en-US" sz="3400" dirty="0" smtClean="0">
                <a:latin typeface="Arial" charset="0"/>
                <a:cs typeface="Arial" charset="0"/>
                <a:sym typeface="Wingdings" pitchFamily="2" charset="2"/>
              </a:rPr>
              <a:t> </a:t>
            </a:r>
            <a:r>
              <a:rPr lang="en-US" sz="3400" dirty="0" err="1" smtClean="0">
                <a:latin typeface="Arial" charset="0"/>
                <a:cs typeface="Arial" charset="0"/>
                <a:sym typeface="Wingdings" pitchFamily="2" charset="2"/>
              </a:rPr>
              <a:t>oosit</a:t>
            </a:r>
            <a:r>
              <a:rPr lang="en-US" sz="3400" dirty="0" smtClean="0">
                <a:latin typeface="Arial" charset="0"/>
                <a:cs typeface="Arial" charset="0"/>
                <a:sym typeface="Wingdings" pitchFamily="2" charset="2"/>
              </a:rPr>
              <a:t> </a:t>
            </a:r>
            <a:r>
              <a:rPr lang="en-US" sz="3400" dirty="0" err="1" smtClean="0">
                <a:latin typeface="Arial" charset="0"/>
                <a:cs typeface="Arial" charset="0"/>
                <a:sym typeface="Wingdings" pitchFamily="2" charset="2"/>
              </a:rPr>
              <a:t>sekunder</a:t>
            </a:r>
            <a:r>
              <a:rPr lang="en-US" sz="3400" dirty="0" smtClean="0">
                <a:latin typeface="Arial" charset="0"/>
                <a:cs typeface="Arial" charset="0"/>
                <a:sym typeface="Wingdings" pitchFamily="2" charset="2"/>
              </a:rPr>
              <a:t>  (haploid)</a:t>
            </a:r>
          </a:p>
          <a:p>
            <a:pPr>
              <a:buNone/>
            </a:pPr>
            <a:endParaRPr lang="en-US" dirty="0" smtClean="0">
              <a:latin typeface="Arial" charset="0"/>
              <a:cs typeface="Arial" charset="0"/>
              <a:sym typeface="Symbol" pitchFamily="18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6264696"/>
          </a:xfrm>
        </p:spPr>
        <p:txBody>
          <a:bodyPr>
            <a:normAutofit fontScale="77500" lnSpcReduction="20000"/>
          </a:bodyPr>
          <a:lstStyle/>
          <a:p>
            <a:r>
              <a:rPr lang="en-US" dirty="0" err="1" smtClean="0">
                <a:latin typeface="Arial" charset="0"/>
                <a:cs typeface="Arial" charset="0"/>
                <a:sym typeface="Symbol" pitchFamily="18" charset="2"/>
              </a:rPr>
              <a:t>Oosit</a:t>
            </a:r>
            <a:r>
              <a:rPr lang="en-US" dirty="0" smtClean="0">
                <a:latin typeface="Arial" charset="0"/>
                <a:cs typeface="Arial" charset="0"/>
                <a:sym typeface="Symbol" pitchFamily="18" charset="2"/>
              </a:rPr>
              <a:t> </a:t>
            </a:r>
            <a:r>
              <a:rPr lang="en-US" dirty="0" err="1" smtClean="0">
                <a:latin typeface="Arial" charset="0"/>
                <a:cs typeface="Arial" charset="0"/>
                <a:sym typeface="Symbol" pitchFamily="18" charset="2"/>
              </a:rPr>
              <a:t>sekunder</a:t>
            </a:r>
            <a:r>
              <a:rPr lang="en-US" dirty="0" smtClean="0">
                <a:latin typeface="Arial" charset="0"/>
                <a:cs typeface="Arial" charset="0"/>
                <a:sym typeface="Symbol" pitchFamily="18" charset="2"/>
              </a:rPr>
              <a:t> </a:t>
            </a:r>
            <a:r>
              <a:rPr lang="en-US" dirty="0" err="1" smtClean="0">
                <a:latin typeface="Arial" charset="0"/>
                <a:cs typeface="Arial" charset="0"/>
                <a:sym typeface="Symbol" pitchFamily="18" charset="2"/>
              </a:rPr>
              <a:t>memasuki</a:t>
            </a:r>
            <a:r>
              <a:rPr lang="en-US" dirty="0" smtClean="0">
                <a:latin typeface="Arial" charset="0"/>
                <a:cs typeface="Arial" charset="0"/>
                <a:sym typeface="Symbol" pitchFamily="18" charset="2"/>
              </a:rPr>
              <a:t> </a:t>
            </a:r>
            <a:r>
              <a:rPr lang="en-US" dirty="0" err="1" smtClean="0">
                <a:latin typeface="Arial" charset="0"/>
                <a:cs typeface="Arial" charset="0"/>
                <a:sym typeface="Symbol" pitchFamily="18" charset="2"/>
              </a:rPr>
              <a:t>pembelahan</a:t>
            </a:r>
            <a:r>
              <a:rPr lang="en-US" dirty="0" smtClean="0">
                <a:latin typeface="Arial" charset="0"/>
                <a:cs typeface="Arial" charset="0"/>
                <a:sym typeface="Symbol" pitchFamily="18" charset="2"/>
              </a:rPr>
              <a:t> meiosis II </a:t>
            </a:r>
            <a:r>
              <a:rPr lang="en-US" dirty="0" err="1" smtClean="0">
                <a:latin typeface="Arial" charset="0"/>
                <a:cs typeface="Arial" charset="0"/>
                <a:sym typeface="Symbol" pitchFamily="18" charset="2"/>
              </a:rPr>
              <a:t>dan</a:t>
            </a:r>
            <a:r>
              <a:rPr lang="en-US" dirty="0" smtClean="0">
                <a:latin typeface="Arial" charset="0"/>
                <a:cs typeface="Arial" charset="0"/>
                <a:sym typeface="Symbol" pitchFamily="18" charset="2"/>
              </a:rPr>
              <a:t> </a:t>
            </a:r>
            <a:r>
              <a:rPr lang="en-US" dirty="0" err="1" smtClean="0">
                <a:latin typeface="Arial" charset="0"/>
                <a:cs typeface="Arial" charset="0"/>
                <a:sym typeface="Symbol" pitchFamily="18" charset="2"/>
              </a:rPr>
              <a:t>menghasilkan</a:t>
            </a:r>
            <a:r>
              <a:rPr lang="en-US" dirty="0" smtClean="0">
                <a:latin typeface="Arial" charset="0"/>
                <a:cs typeface="Arial" charset="0"/>
                <a:sym typeface="Symbol" pitchFamily="18" charset="2"/>
              </a:rPr>
              <a:t> Polar Body II yang </a:t>
            </a:r>
            <a:r>
              <a:rPr lang="en-US" dirty="0" err="1" smtClean="0">
                <a:latin typeface="Arial" charset="0"/>
                <a:cs typeface="Arial" charset="0"/>
                <a:sym typeface="Symbol" pitchFamily="18" charset="2"/>
              </a:rPr>
              <a:t>mengandung</a:t>
            </a:r>
            <a:r>
              <a:rPr lang="en-US" dirty="0" smtClean="0">
                <a:latin typeface="Arial" charset="0"/>
                <a:cs typeface="Arial" charset="0"/>
                <a:sym typeface="Symbol" pitchFamily="18" charset="2"/>
              </a:rPr>
              <a:t> </a:t>
            </a:r>
            <a:r>
              <a:rPr lang="en-US" dirty="0" err="1" smtClean="0">
                <a:latin typeface="Arial" charset="0"/>
                <a:cs typeface="Arial" charset="0"/>
                <a:sym typeface="Symbol" pitchFamily="18" charset="2"/>
              </a:rPr>
              <a:t>separuh</a:t>
            </a:r>
            <a:r>
              <a:rPr lang="en-US" dirty="0" smtClean="0">
                <a:latin typeface="Arial" charset="0"/>
                <a:cs typeface="Arial" charset="0"/>
                <a:sym typeface="Symbol" pitchFamily="18" charset="2"/>
              </a:rPr>
              <a:t> </a:t>
            </a:r>
            <a:r>
              <a:rPr lang="en-US" dirty="0" err="1" smtClean="0">
                <a:latin typeface="Arial" charset="0"/>
                <a:cs typeface="Arial" charset="0"/>
                <a:sym typeface="Symbol" pitchFamily="18" charset="2"/>
              </a:rPr>
              <a:t>kromatid</a:t>
            </a:r>
            <a:r>
              <a:rPr lang="en-US" dirty="0" smtClean="0">
                <a:latin typeface="Arial" charset="0"/>
                <a:cs typeface="Arial" charset="0"/>
                <a:sym typeface="Symbol" pitchFamily="18" charset="2"/>
              </a:rPr>
              <a:t> </a:t>
            </a:r>
            <a:r>
              <a:rPr lang="en-US" dirty="0" smtClean="0">
                <a:latin typeface="Arial" charset="0"/>
                <a:cs typeface="Arial" charset="0"/>
                <a:sym typeface="Wingdings" pitchFamily="2" charset="2"/>
              </a:rPr>
              <a:t> ovum (</a:t>
            </a:r>
            <a:r>
              <a:rPr lang="en-US" dirty="0" err="1" smtClean="0">
                <a:latin typeface="Arial" charset="0"/>
                <a:cs typeface="Arial" charset="0"/>
                <a:sym typeface="Wingdings" pitchFamily="2" charset="2"/>
              </a:rPr>
              <a:t>sel</a:t>
            </a:r>
            <a:r>
              <a:rPr lang="en-US" dirty="0" smtClean="0">
                <a:latin typeface="Arial" charset="0"/>
                <a:cs typeface="Arial" charset="0"/>
                <a:sym typeface="Wingdings" pitchFamily="2" charset="2"/>
              </a:rPr>
              <a:t> </a:t>
            </a:r>
            <a:r>
              <a:rPr lang="en-US" dirty="0" err="1" smtClean="0">
                <a:latin typeface="Arial" charset="0"/>
                <a:cs typeface="Arial" charset="0"/>
                <a:sym typeface="Wingdings" pitchFamily="2" charset="2"/>
              </a:rPr>
              <a:t>telur</a:t>
            </a:r>
            <a:r>
              <a:rPr lang="en-US" dirty="0" smtClean="0">
                <a:latin typeface="Arial" charset="0"/>
                <a:cs typeface="Arial" charset="0"/>
                <a:sym typeface="Wingdings" pitchFamily="2" charset="2"/>
              </a:rPr>
              <a:t> </a:t>
            </a:r>
            <a:r>
              <a:rPr lang="en-US" dirty="0" err="1" smtClean="0">
                <a:latin typeface="Arial" charset="0"/>
                <a:cs typeface="Arial" charset="0"/>
                <a:sym typeface="Wingdings" pitchFamily="2" charset="2"/>
              </a:rPr>
              <a:t>matang</a:t>
            </a:r>
            <a:r>
              <a:rPr lang="en-US" dirty="0" smtClean="0">
                <a:latin typeface="Arial" charset="0"/>
                <a:cs typeface="Arial" charset="0"/>
                <a:sym typeface="Wingdings" pitchFamily="2" charset="2"/>
              </a:rPr>
              <a:t>)</a:t>
            </a:r>
            <a:endParaRPr lang="en-US" dirty="0" smtClean="0"/>
          </a:p>
          <a:p>
            <a:endParaRPr lang="en-US" dirty="0" smtClean="0">
              <a:latin typeface="Arial" charset="0"/>
            </a:endParaRPr>
          </a:p>
          <a:p>
            <a:r>
              <a:rPr lang="id-ID" dirty="0" smtClean="0">
                <a:latin typeface="Arial" charset="0"/>
              </a:rPr>
              <a:t>O</a:t>
            </a:r>
            <a:r>
              <a:rPr lang="en-US" dirty="0" err="1" smtClean="0">
                <a:latin typeface="Arial" charset="0"/>
              </a:rPr>
              <a:t>osit</a:t>
            </a:r>
            <a:r>
              <a:rPr lang="en-US" dirty="0" smtClean="0">
                <a:latin typeface="Arial" charset="0"/>
              </a:rPr>
              <a:t> </a:t>
            </a:r>
            <a:r>
              <a:rPr lang="en-US" dirty="0" err="1" smtClean="0">
                <a:latin typeface="Arial" charset="0"/>
              </a:rPr>
              <a:t>dikelilingi</a:t>
            </a:r>
            <a:r>
              <a:rPr lang="en-US" dirty="0" smtClean="0">
                <a:latin typeface="Arial" charset="0"/>
              </a:rPr>
              <a:t> </a:t>
            </a:r>
            <a:r>
              <a:rPr lang="en-US" dirty="0" err="1" smtClean="0">
                <a:latin typeface="Arial" charset="0"/>
              </a:rPr>
              <a:t>oleh</a:t>
            </a:r>
            <a:r>
              <a:rPr lang="en-US" dirty="0" smtClean="0">
                <a:latin typeface="Arial" charset="0"/>
              </a:rPr>
              <a:t> </a:t>
            </a:r>
            <a:r>
              <a:rPr lang="en-US" dirty="0" err="1" smtClean="0">
                <a:latin typeface="Arial" charset="0"/>
              </a:rPr>
              <a:t>sel-sel</a:t>
            </a:r>
            <a:r>
              <a:rPr lang="en-US" dirty="0" smtClean="0">
                <a:latin typeface="Arial" charset="0"/>
              </a:rPr>
              <a:t> </a:t>
            </a:r>
            <a:r>
              <a:rPr lang="en-US" dirty="0" err="1" smtClean="0">
                <a:latin typeface="Arial" charset="0"/>
              </a:rPr>
              <a:t>granulosa</a:t>
            </a:r>
            <a:r>
              <a:rPr lang="en-US" dirty="0" smtClean="0">
                <a:latin typeface="Arial" charset="0"/>
              </a:rPr>
              <a:t> </a:t>
            </a:r>
            <a:r>
              <a:rPr lang="en-US" dirty="0" err="1" smtClean="0">
                <a:latin typeface="Arial" charset="0"/>
              </a:rPr>
              <a:t>dan</a:t>
            </a:r>
            <a:r>
              <a:rPr lang="en-US" dirty="0" smtClean="0">
                <a:latin typeface="Arial" charset="0"/>
              </a:rPr>
              <a:t> </a:t>
            </a:r>
            <a:r>
              <a:rPr lang="en-US" dirty="0" err="1" smtClean="0">
                <a:latin typeface="Arial" charset="0"/>
              </a:rPr>
              <a:t>disebut</a:t>
            </a:r>
            <a:r>
              <a:rPr lang="en-US" dirty="0" smtClean="0">
                <a:latin typeface="Arial" charset="0"/>
              </a:rPr>
              <a:t> </a:t>
            </a:r>
            <a:r>
              <a:rPr lang="en-US" dirty="0" err="1" smtClean="0">
                <a:latin typeface="Arial" charset="0"/>
              </a:rPr>
              <a:t>dengan</a:t>
            </a:r>
            <a:r>
              <a:rPr lang="en-US" dirty="0" smtClean="0">
                <a:latin typeface="Arial" charset="0"/>
              </a:rPr>
              <a:t> </a:t>
            </a:r>
            <a:r>
              <a:rPr lang="en-US" dirty="0" err="1" smtClean="0">
                <a:latin typeface="Arial" charset="0"/>
              </a:rPr>
              <a:t>folikel</a:t>
            </a:r>
            <a:endParaRPr lang="en-US" dirty="0" smtClean="0">
              <a:latin typeface="Arial" charset="0"/>
            </a:endParaRPr>
          </a:p>
          <a:p>
            <a:pPr>
              <a:buNone/>
            </a:pPr>
            <a:endParaRPr lang="en-US" dirty="0" smtClean="0">
              <a:latin typeface="Arial" charset="0"/>
            </a:endParaRPr>
          </a:p>
          <a:p>
            <a:r>
              <a:rPr lang="en-US" dirty="0" err="1" smtClean="0">
                <a:latin typeface="Arial" charset="0"/>
              </a:rPr>
              <a:t>Folikel</a:t>
            </a:r>
            <a:r>
              <a:rPr lang="en-US" dirty="0" smtClean="0">
                <a:latin typeface="Arial" charset="0"/>
              </a:rPr>
              <a:t> primer </a:t>
            </a:r>
            <a:r>
              <a:rPr lang="en-US" dirty="0" smtClean="0">
                <a:latin typeface="Arial" charset="0"/>
                <a:sym typeface="Wingdings" pitchFamily="2" charset="2"/>
              </a:rPr>
              <a:t> </a:t>
            </a:r>
            <a:r>
              <a:rPr lang="en-US" dirty="0" err="1" smtClean="0">
                <a:latin typeface="Arial" charset="0"/>
                <a:sym typeface="Wingdings" pitchFamily="2" charset="2"/>
              </a:rPr>
              <a:t>folikel</a:t>
            </a:r>
            <a:r>
              <a:rPr lang="en-US" dirty="0" smtClean="0">
                <a:latin typeface="Arial" charset="0"/>
                <a:sym typeface="Wingdings" pitchFamily="2" charset="2"/>
              </a:rPr>
              <a:t> </a:t>
            </a:r>
            <a:r>
              <a:rPr lang="en-US" dirty="0" err="1" smtClean="0">
                <a:latin typeface="Arial" charset="0"/>
                <a:sym typeface="Wingdings" pitchFamily="2" charset="2"/>
              </a:rPr>
              <a:t>sekunder</a:t>
            </a:r>
            <a:r>
              <a:rPr lang="en-US" dirty="0" smtClean="0">
                <a:latin typeface="Arial" charset="0"/>
                <a:sym typeface="Wingdings" pitchFamily="2" charset="2"/>
              </a:rPr>
              <a:t>  </a:t>
            </a:r>
            <a:r>
              <a:rPr lang="en-US" dirty="0" err="1" smtClean="0">
                <a:latin typeface="Arial" charset="0"/>
                <a:sym typeface="Wingdings" pitchFamily="2" charset="2"/>
              </a:rPr>
              <a:t>folikel</a:t>
            </a:r>
            <a:r>
              <a:rPr lang="en-US" dirty="0" smtClean="0">
                <a:latin typeface="Arial" charset="0"/>
                <a:sym typeface="Wingdings" pitchFamily="2" charset="2"/>
              </a:rPr>
              <a:t> </a:t>
            </a:r>
            <a:r>
              <a:rPr lang="en-US" dirty="0" err="1" smtClean="0">
                <a:latin typeface="Arial" charset="0"/>
                <a:sym typeface="Wingdings" pitchFamily="2" charset="2"/>
              </a:rPr>
              <a:t>tersier</a:t>
            </a:r>
            <a:r>
              <a:rPr lang="en-US" dirty="0" smtClean="0">
                <a:latin typeface="Arial" charset="0"/>
                <a:sym typeface="Wingdings" pitchFamily="2" charset="2"/>
              </a:rPr>
              <a:t>  </a:t>
            </a:r>
            <a:r>
              <a:rPr lang="en-US" dirty="0" err="1" smtClean="0">
                <a:latin typeface="Arial" charset="0"/>
                <a:sym typeface="Wingdings" pitchFamily="2" charset="2"/>
              </a:rPr>
              <a:t>folikel</a:t>
            </a:r>
            <a:r>
              <a:rPr lang="en-US" dirty="0" smtClean="0">
                <a:latin typeface="Arial" charset="0"/>
                <a:sym typeface="Wingdings" pitchFamily="2" charset="2"/>
              </a:rPr>
              <a:t> de Graff  </a:t>
            </a:r>
            <a:r>
              <a:rPr lang="en-US" dirty="0" err="1" smtClean="0">
                <a:latin typeface="Arial" charset="0"/>
                <a:sym typeface="Wingdings" pitchFamily="2" charset="2"/>
              </a:rPr>
              <a:t>ovulasi</a:t>
            </a:r>
            <a:r>
              <a:rPr lang="en-US" dirty="0" smtClean="0">
                <a:latin typeface="Arial" charset="0"/>
                <a:sym typeface="Wingdings" pitchFamily="2" charset="2"/>
              </a:rPr>
              <a:t> </a:t>
            </a:r>
          </a:p>
          <a:p>
            <a:pPr>
              <a:buNone/>
            </a:pPr>
            <a:endParaRPr lang="en-US" dirty="0" smtClean="0">
              <a:latin typeface="Arial" charset="0"/>
              <a:sym typeface="Wingdings" pitchFamily="2" charset="2"/>
            </a:endParaRPr>
          </a:p>
          <a:p>
            <a:r>
              <a:rPr lang="en-US" dirty="0" err="1" smtClean="0">
                <a:latin typeface="Arial" charset="0"/>
                <a:sym typeface="Wingdings" pitchFamily="2" charset="2"/>
              </a:rPr>
              <a:t>Folikel</a:t>
            </a:r>
            <a:r>
              <a:rPr lang="en-US" dirty="0" smtClean="0">
                <a:latin typeface="Arial" charset="0"/>
                <a:sym typeface="Wingdings" pitchFamily="2" charset="2"/>
              </a:rPr>
              <a:t> </a:t>
            </a:r>
            <a:r>
              <a:rPr lang="en-US" dirty="0" err="1" smtClean="0">
                <a:latin typeface="Arial" charset="0"/>
              </a:rPr>
              <a:t>menghasilkan</a:t>
            </a:r>
            <a:r>
              <a:rPr lang="en-US" dirty="0" smtClean="0">
                <a:latin typeface="Arial" charset="0"/>
              </a:rPr>
              <a:t> </a:t>
            </a:r>
            <a:r>
              <a:rPr lang="en-US" dirty="0" err="1" smtClean="0">
                <a:latin typeface="Arial" charset="0"/>
              </a:rPr>
              <a:t>hormon</a:t>
            </a:r>
            <a:r>
              <a:rPr lang="en-US" dirty="0" smtClean="0">
                <a:latin typeface="Arial" charset="0"/>
              </a:rPr>
              <a:t> estrogen </a:t>
            </a:r>
            <a:r>
              <a:rPr lang="en-US" dirty="0" err="1" smtClean="0">
                <a:latin typeface="Arial" charset="0"/>
              </a:rPr>
              <a:t>di</a:t>
            </a:r>
            <a:r>
              <a:rPr lang="en-US" dirty="0" smtClean="0">
                <a:latin typeface="Arial" charset="0"/>
              </a:rPr>
              <a:t> </a:t>
            </a:r>
            <a:r>
              <a:rPr lang="en-US" dirty="0" err="1" smtClean="0">
                <a:latin typeface="Arial" charset="0"/>
              </a:rPr>
              <a:t>bawah</a:t>
            </a:r>
            <a:r>
              <a:rPr lang="en-US" dirty="0" smtClean="0">
                <a:latin typeface="Arial" charset="0"/>
              </a:rPr>
              <a:t> </a:t>
            </a:r>
            <a:r>
              <a:rPr lang="en-US" dirty="0" err="1" smtClean="0">
                <a:latin typeface="Arial" charset="0"/>
              </a:rPr>
              <a:t>stimulasi</a:t>
            </a:r>
            <a:r>
              <a:rPr lang="en-US" dirty="0" smtClean="0">
                <a:latin typeface="Arial" charset="0"/>
              </a:rPr>
              <a:t> FSH</a:t>
            </a:r>
          </a:p>
          <a:p>
            <a:pPr>
              <a:buNone/>
            </a:pPr>
            <a:endParaRPr lang="en-US" dirty="0" smtClean="0">
              <a:latin typeface="Arial" charset="0"/>
            </a:endParaRPr>
          </a:p>
          <a:p>
            <a:r>
              <a:rPr lang="en-US" dirty="0" err="1" smtClean="0">
                <a:latin typeface="Arial" charset="0"/>
                <a:sym typeface="Symbol" pitchFamily="18" charset="2"/>
              </a:rPr>
              <a:t>sel</a:t>
            </a:r>
            <a:r>
              <a:rPr lang="en-US" dirty="0" smtClean="0">
                <a:latin typeface="Arial" charset="0"/>
                <a:sym typeface="Symbol" pitchFamily="18" charset="2"/>
              </a:rPr>
              <a:t> </a:t>
            </a:r>
            <a:r>
              <a:rPr lang="en-US" dirty="0" err="1" smtClean="0">
                <a:latin typeface="Arial" charset="0"/>
                <a:sym typeface="Symbol" pitchFamily="18" charset="2"/>
              </a:rPr>
              <a:t>granulosa</a:t>
            </a:r>
            <a:r>
              <a:rPr lang="en-US" dirty="0" smtClean="0">
                <a:latin typeface="Arial" charset="0"/>
                <a:sym typeface="Symbol" pitchFamily="18" charset="2"/>
              </a:rPr>
              <a:t> </a:t>
            </a:r>
            <a:r>
              <a:rPr lang="en-US" dirty="0" err="1" smtClean="0">
                <a:latin typeface="Arial" charset="0"/>
                <a:sym typeface="Symbol" pitchFamily="18" charset="2"/>
              </a:rPr>
              <a:t>dari</a:t>
            </a:r>
            <a:r>
              <a:rPr lang="en-US" dirty="0" smtClean="0">
                <a:latin typeface="Arial" charset="0"/>
                <a:sym typeface="Symbol" pitchFamily="18" charset="2"/>
              </a:rPr>
              <a:t> </a:t>
            </a:r>
            <a:r>
              <a:rPr lang="en-US" dirty="0" err="1" smtClean="0">
                <a:latin typeface="Arial" charset="0"/>
                <a:sym typeface="Symbol" pitchFamily="18" charset="2"/>
              </a:rPr>
              <a:t>folikel</a:t>
            </a:r>
            <a:r>
              <a:rPr lang="en-US" dirty="0" smtClean="0">
                <a:latin typeface="Arial" charset="0"/>
                <a:sym typeface="Symbol" pitchFamily="18" charset="2"/>
              </a:rPr>
              <a:t> yang </a:t>
            </a:r>
            <a:r>
              <a:rPr lang="en-US" dirty="0" err="1" smtClean="0">
                <a:latin typeface="Arial" charset="0"/>
                <a:sym typeface="Symbol" pitchFamily="18" charset="2"/>
              </a:rPr>
              <a:t>telah</a:t>
            </a:r>
            <a:r>
              <a:rPr lang="en-US" dirty="0" smtClean="0">
                <a:latin typeface="Arial" charset="0"/>
                <a:sym typeface="Symbol" pitchFamily="18" charset="2"/>
              </a:rPr>
              <a:t> </a:t>
            </a:r>
            <a:r>
              <a:rPr lang="en-US" dirty="0" err="1" smtClean="0">
                <a:latin typeface="Arial" charset="0"/>
                <a:sym typeface="Symbol" pitchFamily="18" charset="2"/>
              </a:rPr>
              <a:t>mengalami</a:t>
            </a:r>
            <a:r>
              <a:rPr lang="en-US" dirty="0" smtClean="0">
                <a:latin typeface="Arial" charset="0"/>
                <a:sym typeface="Symbol" pitchFamily="18" charset="2"/>
              </a:rPr>
              <a:t> </a:t>
            </a:r>
            <a:r>
              <a:rPr lang="en-US" dirty="0" err="1" smtClean="0">
                <a:latin typeface="Arial" charset="0"/>
                <a:sym typeface="Symbol" pitchFamily="18" charset="2"/>
              </a:rPr>
              <a:t>ovulasi</a:t>
            </a:r>
            <a:r>
              <a:rPr lang="en-US" dirty="0" smtClean="0">
                <a:latin typeface="Arial" charset="0"/>
                <a:sym typeface="Symbol" pitchFamily="18" charset="2"/>
              </a:rPr>
              <a:t> </a:t>
            </a:r>
            <a:r>
              <a:rPr lang="en-US" dirty="0" err="1" smtClean="0">
                <a:latin typeface="Arial" charset="0"/>
                <a:sym typeface="Symbol" pitchFamily="18" charset="2"/>
              </a:rPr>
              <a:t>akan</a:t>
            </a:r>
            <a:r>
              <a:rPr lang="en-US" dirty="0" smtClean="0">
                <a:latin typeface="Arial" charset="0"/>
                <a:sym typeface="Symbol" pitchFamily="18" charset="2"/>
              </a:rPr>
              <a:t> </a:t>
            </a:r>
            <a:r>
              <a:rPr lang="en-US" dirty="0" err="1" smtClean="0">
                <a:latin typeface="Arial" charset="0"/>
                <a:sym typeface="Symbol" pitchFamily="18" charset="2"/>
              </a:rPr>
              <a:t>berubah</a:t>
            </a:r>
            <a:r>
              <a:rPr lang="en-US" dirty="0" smtClean="0">
                <a:latin typeface="Arial" charset="0"/>
                <a:sym typeface="Symbol" pitchFamily="18" charset="2"/>
              </a:rPr>
              <a:t> </a:t>
            </a:r>
            <a:r>
              <a:rPr lang="en-US" dirty="0" err="1" smtClean="0">
                <a:latin typeface="Arial" charset="0"/>
                <a:sym typeface="Symbol" pitchFamily="18" charset="2"/>
              </a:rPr>
              <a:t>menjadi</a:t>
            </a:r>
            <a:r>
              <a:rPr lang="en-US" dirty="0" smtClean="0">
                <a:latin typeface="Arial" charset="0"/>
                <a:sym typeface="Symbol" pitchFamily="18" charset="2"/>
              </a:rPr>
              <a:t> </a:t>
            </a:r>
            <a:r>
              <a:rPr lang="en-US" dirty="0" err="1" smtClean="0">
                <a:latin typeface="Arial" charset="0"/>
                <a:sym typeface="Symbol" pitchFamily="18" charset="2"/>
              </a:rPr>
              <a:t>sel</a:t>
            </a:r>
            <a:r>
              <a:rPr lang="en-US" dirty="0" smtClean="0">
                <a:latin typeface="Arial" charset="0"/>
                <a:sym typeface="Symbol" pitchFamily="18" charset="2"/>
              </a:rPr>
              <a:t> </a:t>
            </a:r>
            <a:r>
              <a:rPr lang="en-US" dirty="0" err="1" smtClean="0">
                <a:latin typeface="Arial" charset="0"/>
                <a:sym typeface="Symbol" pitchFamily="18" charset="2"/>
              </a:rPr>
              <a:t>lutein</a:t>
            </a:r>
            <a:r>
              <a:rPr lang="en-US" dirty="0" smtClean="0">
                <a:latin typeface="Arial" charset="0"/>
                <a:sym typeface="Symbol" pitchFamily="18" charset="2"/>
              </a:rPr>
              <a:t> </a:t>
            </a:r>
            <a:r>
              <a:rPr lang="en-US" dirty="0" err="1" smtClean="0">
                <a:latin typeface="Arial" charset="0"/>
                <a:sym typeface="Symbol" pitchFamily="18" charset="2"/>
              </a:rPr>
              <a:t>dibawah</a:t>
            </a:r>
            <a:r>
              <a:rPr lang="en-US" dirty="0" smtClean="0">
                <a:latin typeface="Arial" charset="0"/>
                <a:sym typeface="Symbol" pitchFamily="18" charset="2"/>
              </a:rPr>
              <a:t> </a:t>
            </a:r>
            <a:r>
              <a:rPr lang="en-US" dirty="0" err="1" smtClean="0">
                <a:latin typeface="Arial" charset="0"/>
                <a:sym typeface="Symbol" pitchFamily="18" charset="2"/>
              </a:rPr>
              <a:t>stimulasi</a:t>
            </a:r>
            <a:r>
              <a:rPr lang="en-US" dirty="0" smtClean="0">
                <a:latin typeface="Arial" charset="0"/>
                <a:sym typeface="Symbol" pitchFamily="18" charset="2"/>
              </a:rPr>
              <a:t> LH </a:t>
            </a:r>
            <a:r>
              <a:rPr lang="en-US" dirty="0" smtClean="0">
                <a:latin typeface="Arial" charset="0"/>
                <a:sym typeface="Wingdings" pitchFamily="2" charset="2"/>
              </a:rPr>
              <a:t> </a:t>
            </a:r>
            <a:r>
              <a:rPr lang="en-US" dirty="0" err="1" smtClean="0">
                <a:latin typeface="Arial" charset="0"/>
                <a:sym typeface="Wingdings" pitchFamily="2" charset="2"/>
              </a:rPr>
              <a:t>membentuk</a:t>
            </a:r>
            <a:r>
              <a:rPr lang="en-US" dirty="0" smtClean="0">
                <a:latin typeface="Arial" charset="0"/>
                <a:sym typeface="Wingdings" pitchFamily="2" charset="2"/>
              </a:rPr>
              <a:t> </a:t>
            </a:r>
            <a:r>
              <a:rPr lang="en-US" dirty="0" err="1" smtClean="0">
                <a:latin typeface="Arial" charset="0"/>
                <a:sym typeface="Wingdings" pitchFamily="2" charset="2"/>
              </a:rPr>
              <a:t>korpus</a:t>
            </a:r>
            <a:r>
              <a:rPr lang="en-US" dirty="0" smtClean="0">
                <a:latin typeface="Arial" charset="0"/>
                <a:sym typeface="Wingdings" pitchFamily="2" charset="2"/>
              </a:rPr>
              <a:t> </a:t>
            </a:r>
            <a:r>
              <a:rPr lang="en-US" dirty="0" err="1" smtClean="0">
                <a:latin typeface="Arial" charset="0"/>
                <a:sym typeface="Wingdings" pitchFamily="2" charset="2"/>
              </a:rPr>
              <a:t>luteum</a:t>
            </a:r>
            <a:r>
              <a:rPr lang="en-US" dirty="0" smtClean="0">
                <a:latin typeface="Arial" charset="0"/>
                <a:sym typeface="Wingdings" pitchFamily="2" charset="2"/>
              </a:rPr>
              <a:t> yang </a:t>
            </a:r>
            <a:r>
              <a:rPr lang="en-US" dirty="0" err="1" smtClean="0">
                <a:latin typeface="Arial" charset="0"/>
                <a:sym typeface="Wingdings" pitchFamily="2" charset="2"/>
              </a:rPr>
              <a:t>menghasilkan</a:t>
            </a:r>
            <a:r>
              <a:rPr lang="en-US" dirty="0" smtClean="0">
                <a:latin typeface="Arial" charset="0"/>
                <a:sym typeface="Wingdings" pitchFamily="2" charset="2"/>
              </a:rPr>
              <a:t> </a:t>
            </a:r>
            <a:r>
              <a:rPr lang="en-US" dirty="0" err="1" smtClean="0">
                <a:latin typeface="Arial" charset="0"/>
                <a:sym typeface="Wingdings" pitchFamily="2" charset="2"/>
              </a:rPr>
              <a:t>hormon</a:t>
            </a:r>
            <a:r>
              <a:rPr lang="en-US" dirty="0" smtClean="0">
                <a:latin typeface="Arial" charset="0"/>
                <a:sym typeface="Wingdings" pitchFamily="2" charset="2"/>
              </a:rPr>
              <a:t> </a:t>
            </a:r>
            <a:r>
              <a:rPr lang="en-US" dirty="0" err="1" smtClean="0">
                <a:latin typeface="Arial" charset="0"/>
                <a:sym typeface="Wingdings" pitchFamily="2" charset="2"/>
              </a:rPr>
              <a:t>progesteron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4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eaLnBrk="1" hangingPunct="1"/>
            <a:endParaRPr lang="en-US" smtClean="0"/>
          </a:p>
        </p:txBody>
      </p:sp>
      <p:pic>
        <p:nvPicPr>
          <p:cNvPr id="20483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55888" y="1341438"/>
            <a:ext cx="3832225" cy="417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Developmental Embryology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Pre-</a:t>
            </a:r>
            <a:r>
              <a:rPr lang="en-US" dirty="0" err="1" smtClean="0"/>
              <a:t>emryonic</a:t>
            </a:r>
            <a:endParaRPr lang="en-US" dirty="0" smtClean="0"/>
          </a:p>
          <a:p>
            <a:r>
              <a:rPr lang="en-US" dirty="0" smtClean="0"/>
              <a:t>Embryonic</a:t>
            </a:r>
          </a:p>
          <a:p>
            <a:r>
              <a:rPr lang="en-US" dirty="0" smtClean="0"/>
              <a:t>Fetal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4"/>
          <p:cNvPicPr>
            <a:picLocks noGrp="1" noChangeAspect="1" noChangeArrowheads="1"/>
          </p:cNvPicPr>
          <p:nvPr>
            <p:ph type="title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4"/>
          <p:cNvPicPr>
            <a:picLocks noGrp="1" noChangeAspect="1" noChangeArrowheads="1"/>
          </p:cNvPicPr>
          <p:nvPr>
            <p:ph type="title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250825" y="404813"/>
            <a:ext cx="8642350" cy="619283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4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eaLnBrk="1" hangingPunct="1"/>
            <a:endParaRPr lang="en-US" dirty="0" smtClean="0"/>
          </a:p>
        </p:txBody>
      </p:sp>
      <p:pic>
        <p:nvPicPr>
          <p:cNvPr id="23555" name="Picture 6" descr="3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5536" y="404441"/>
            <a:ext cx="3321747" cy="2952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image002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275856" y="3429000"/>
            <a:ext cx="5554432" cy="314096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4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eaLnBrk="1" hangingPunct="1"/>
            <a:endParaRPr lang="en-US" smtClean="0"/>
          </a:p>
        </p:txBody>
      </p:sp>
      <p:pic>
        <p:nvPicPr>
          <p:cNvPr id="24579" name="Picture 6" descr="FEMHORMONEFBK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0800000" flipH="1" flipV="1">
            <a:off x="1619250" y="1052513"/>
            <a:ext cx="5905500" cy="5040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4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eaLnBrk="1" hangingPunct="1"/>
            <a:endParaRPr lang="en-US" smtClean="0"/>
          </a:p>
        </p:txBody>
      </p:sp>
      <p:pic>
        <p:nvPicPr>
          <p:cNvPr id="25603" name="Picture 6" descr="femrep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92275" y="1125538"/>
            <a:ext cx="5975350" cy="431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Fertilisasi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id-ID" dirty="0" smtClean="0">
                <a:latin typeface="Arial" charset="0"/>
              </a:rPr>
              <a:t>Normally </a:t>
            </a:r>
            <a:r>
              <a:rPr lang="id-ID" dirty="0" smtClean="0">
                <a:latin typeface="Arial" charset="0"/>
              </a:rPr>
              <a:t>take place in the ampulla </a:t>
            </a:r>
            <a:r>
              <a:rPr lang="id-ID" dirty="0" smtClean="0">
                <a:latin typeface="Arial" charset="0"/>
                <a:cs typeface="Arial" charset="0"/>
              </a:rPr>
              <a:t>— 1/3 proximal part of fallopian tube</a:t>
            </a:r>
            <a:r>
              <a:rPr lang="id-ID" dirty="0" smtClean="0">
                <a:latin typeface="Arial" charset="0"/>
                <a:cs typeface="Arial" charset="0"/>
              </a:rPr>
              <a:t>;</a:t>
            </a:r>
            <a:r>
              <a:rPr lang="en-US" dirty="0" smtClean="0">
                <a:latin typeface="Arial" charset="0"/>
                <a:cs typeface="Arial" charset="0"/>
              </a:rPr>
              <a:t> </a:t>
            </a:r>
            <a:r>
              <a:rPr lang="id-ID" dirty="0" smtClean="0">
                <a:latin typeface="Arial" charset="0"/>
                <a:cs typeface="Arial" charset="0"/>
              </a:rPr>
              <a:t>only </a:t>
            </a:r>
            <a:r>
              <a:rPr lang="id-ID" dirty="0" smtClean="0">
                <a:latin typeface="Arial" charset="0"/>
                <a:cs typeface="Arial" charset="0"/>
              </a:rPr>
              <a:t>1 sperm successfully penetrate (fertilize) the ovum.</a:t>
            </a:r>
            <a:endParaRPr lang="en-US" dirty="0" smtClean="0">
              <a:latin typeface="Arial" charset="0"/>
              <a:cs typeface="Arial" charset="0"/>
            </a:endParaRPr>
          </a:p>
          <a:p>
            <a:r>
              <a:rPr lang="id-ID" dirty="0" smtClean="0">
                <a:latin typeface="Arial" charset="0"/>
                <a:cs typeface="Arial" charset="0"/>
              </a:rPr>
              <a:t>Process of fertilization :</a:t>
            </a:r>
            <a:endParaRPr lang="en-US" dirty="0" smtClean="0">
              <a:latin typeface="Arial" charset="0"/>
              <a:cs typeface="Arial" charset="0"/>
            </a:endParaRPr>
          </a:p>
          <a:p>
            <a:pPr lvl="1"/>
            <a:r>
              <a:rPr lang="id-ID" dirty="0" smtClean="0">
                <a:latin typeface="Arial" charset="0"/>
                <a:cs typeface="Arial" charset="0"/>
              </a:rPr>
              <a:t>sperm capacitation by female secretion along</a:t>
            </a:r>
            <a:r>
              <a:rPr lang="en-US" dirty="0" smtClean="0">
                <a:latin typeface="Arial" charset="0"/>
                <a:cs typeface="Arial" charset="0"/>
              </a:rPr>
              <a:t> </a:t>
            </a:r>
            <a:r>
              <a:rPr lang="id-ID" dirty="0" smtClean="0">
                <a:latin typeface="Arial" charset="0"/>
                <a:cs typeface="Arial" charset="0"/>
              </a:rPr>
              <a:t>fallopian tube </a:t>
            </a:r>
            <a:r>
              <a:rPr lang="id-ID" dirty="0" smtClean="0">
                <a:latin typeface="Arial" charset="0"/>
                <a:cs typeface="Arial" charset="0"/>
                <a:sym typeface="Symbol" pitchFamily="18" charset="2"/>
              </a:rPr>
              <a:t> increase sperm metabolism &amp;</a:t>
            </a:r>
            <a:r>
              <a:rPr lang="en-US" dirty="0" smtClean="0">
                <a:latin typeface="Arial" charset="0"/>
                <a:cs typeface="Arial" charset="0"/>
                <a:sym typeface="Symbol" pitchFamily="18" charset="2"/>
              </a:rPr>
              <a:t> </a:t>
            </a:r>
            <a:r>
              <a:rPr lang="id-ID" dirty="0" smtClean="0">
                <a:latin typeface="Arial" charset="0"/>
                <a:cs typeface="Arial" charset="0"/>
                <a:sym typeface="Symbol" pitchFamily="18" charset="2"/>
              </a:rPr>
              <a:t>motility.</a:t>
            </a:r>
            <a:endParaRPr lang="en-US" dirty="0" smtClean="0">
              <a:latin typeface="Arial" charset="0"/>
              <a:cs typeface="Arial" charset="0"/>
              <a:sym typeface="Symbol" pitchFamily="18" charset="2"/>
            </a:endParaRPr>
          </a:p>
          <a:p>
            <a:pPr lvl="1"/>
            <a:r>
              <a:rPr lang="id-ID" dirty="0" smtClean="0">
                <a:latin typeface="Arial" charset="0"/>
                <a:cs typeface="Arial" charset="0"/>
                <a:sym typeface="Symbol" pitchFamily="18" charset="2"/>
              </a:rPr>
              <a:t>as contact with ovum, the sperm release hyaluronidase to remove the follicle cells (corona radiata).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56792"/>
            <a:ext cx="8229600" cy="5040560"/>
          </a:xfrm>
        </p:spPr>
        <p:txBody>
          <a:bodyPr>
            <a:normAutofit/>
          </a:bodyPr>
          <a:lstStyle/>
          <a:p>
            <a:pPr lvl="1"/>
            <a:r>
              <a:rPr lang="id-ID" dirty="0" smtClean="0">
                <a:latin typeface="Arial" charset="0"/>
                <a:cs typeface="Arial" charset="0"/>
                <a:sym typeface="Symbol" pitchFamily="18" charset="2"/>
              </a:rPr>
              <a:t>the sperm binds to zona pellucida and induced to undergo acrosomal reaction  the acrosome break and release acrosin which distroy zona pellucida and allow the sperm to penetrate in.</a:t>
            </a:r>
            <a:r>
              <a:rPr lang="id-ID" dirty="0" smtClean="0">
                <a:cs typeface="Arial" charset="0"/>
              </a:rPr>
              <a:t> </a:t>
            </a:r>
            <a:endParaRPr lang="en-US" dirty="0" smtClean="0">
              <a:cs typeface="Arial" charset="0"/>
            </a:endParaRPr>
          </a:p>
          <a:p>
            <a:pPr lvl="1"/>
            <a:r>
              <a:rPr lang="id-ID" dirty="0" smtClean="0">
                <a:latin typeface="Arial" charset="0"/>
              </a:rPr>
              <a:t>the sperm reach and fuse with egg plasma membrane (vitelline membrane) </a:t>
            </a:r>
            <a:r>
              <a:rPr lang="id-ID" dirty="0" smtClean="0">
                <a:latin typeface="Arial" charset="0"/>
                <a:sym typeface="Symbol" pitchFamily="18" charset="2"/>
              </a:rPr>
              <a:t> the sperm bring the head contents (haploid chromosomes) into egg cytoplasm &amp; </a:t>
            </a:r>
            <a:r>
              <a:rPr lang="id-ID" dirty="0" smtClean="0">
                <a:latin typeface="Arial" charset="0"/>
                <a:sym typeface="Symbol" pitchFamily="18" charset="2"/>
              </a:rPr>
              <a:t>lea</a:t>
            </a:r>
            <a:r>
              <a:rPr lang="en-US" dirty="0" err="1" smtClean="0">
                <a:latin typeface="Arial" charset="0"/>
                <a:sym typeface="Symbol" pitchFamily="18" charset="2"/>
              </a:rPr>
              <a:t>ve</a:t>
            </a:r>
            <a:r>
              <a:rPr lang="id-ID" dirty="0" smtClean="0">
                <a:latin typeface="Arial" charset="0"/>
                <a:sym typeface="Symbol" pitchFamily="18" charset="2"/>
              </a:rPr>
              <a:t> </a:t>
            </a:r>
            <a:r>
              <a:rPr lang="id-ID" dirty="0" smtClean="0">
                <a:latin typeface="Arial" charset="0"/>
                <a:sym typeface="Symbol" pitchFamily="18" charset="2"/>
              </a:rPr>
              <a:t>other organels (mid &amp; </a:t>
            </a:r>
            <a:br>
              <a:rPr lang="id-ID" dirty="0" smtClean="0">
                <a:latin typeface="Arial" charset="0"/>
                <a:sym typeface="Symbol" pitchFamily="18" charset="2"/>
              </a:rPr>
            </a:br>
            <a:r>
              <a:rPr lang="id-ID" dirty="0" smtClean="0">
                <a:latin typeface="Arial" charset="0"/>
                <a:sym typeface="Symbol" pitchFamily="18" charset="2"/>
              </a:rPr>
              <a:t>end piece) outside.</a:t>
            </a:r>
            <a:endParaRPr lang="en-US" dirty="0" smtClean="0">
              <a:latin typeface="Arial" charset="0"/>
              <a:sym typeface="Symbol" pitchFamily="18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1"/>
            <a:r>
              <a:rPr lang="id-ID" dirty="0" smtClean="0">
                <a:latin typeface="Arial" charset="0"/>
                <a:sym typeface="Symbol" pitchFamily="18" charset="2"/>
              </a:rPr>
              <a:t>the egg undergo cortical reaction </a:t>
            </a:r>
            <a:r>
              <a:rPr lang="id-ID" dirty="0" smtClean="0">
                <a:latin typeface="Arial" charset="0"/>
                <a:cs typeface="Arial" charset="0"/>
                <a:sym typeface="Symbol" pitchFamily="18" charset="2"/>
              </a:rPr>
              <a:t>— </a:t>
            </a:r>
            <a:r>
              <a:rPr lang="id-ID" dirty="0" smtClean="0">
                <a:latin typeface="Arial" charset="0"/>
                <a:sym typeface="Symbol" pitchFamily="18" charset="2"/>
              </a:rPr>
              <a:t>changes the vitelline membrane and zona pellucida inaccessible for other sperm penetration (preventing</a:t>
            </a:r>
            <a:r>
              <a:rPr lang="en-US" dirty="0" smtClean="0">
                <a:latin typeface="Arial" charset="0"/>
                <a:sym typeface="Symbol" pitchFamily="18" charset="2"/>
              </a:rPr>
              <a:t> </a:t>
            </a:r>
            <a:r>
              <a:rPr lang="id-ID" dirty="0" smtClean="0">
                <a:latin typeface="Arial" charset="0"/>
                <a:sym typeface="Symbol" pitchFamily="18" charset="2"/>
              </a:rPr>
              <a:t>polyspermy)  fertilization membrane.</a:t>
            </a:r>
            <a:endParaRPr lang="en-US" dirty="0" smtClean="0">
              <a:latin typeface="Arial" charset="0"/>
              <a:sym typeface="Symbol" pitchFamily="18" charset="2"/>
            </a:endParaRPr>
          </a:p>
          <a:p>
            <a:pPr lvl="1"/>
            <a:r>
              <a:rPr lang="id-ID" dirty="0" smtClean="0">
                <a:latin typeface="Arial" charset="0"/>
                <a:sym typeface="Symbol" pitchFamily="18" charset="2"/>
              </a:rPr>
              <a:t>within the cytoplasm the sperm head becomes</a:t>
            </a:r>
            <a:r>
              <a:rPr lang="en-US" dirty="0" smtClean="0">
                <a:latin typeface="Arial" charset="0"/>
                <a:sym typeface="Symbol" pitchFamily="18" charset="2"/>
              </a:rPr>
              <a:t> </a:t>
            </a:r>
            <a:r>
              <a:rPr lang="id-ID" dirty="0" smtClean="0">
                <a:latin typeface="Arial" charset="0"/>
                <a:sym typeface="Symbol" pitchFamily="18" charset="2"/>
              </a:rPr>
              <a:t>male pronucleus, while the egg necleus becomes </a:t>
            </a:r>
            <a:r>
              <a:rPr lang="id-ID" dirty="0" smtClean="0">
                <a:latin typeface="Arial" charset="0"/>
                <a:sym typeface="Symbol" pitchFamily="18" charset="2"/>
              </a:rPr>
              <a:t>female </a:t>
            </a:r>
            <a:r>
              <a:rPr lang="id-ID" dirty="0" smtClean="0">
                <a:latin typeface="Arial" charset="0"/>
                <a:sym typeface="Symbol" pitchFamily="18" charset="2"/>
              </a:rPr>
              <a:t>pronucleus.</a:t>
            </a:r>
            <a:endParaRPr lang="en-US" dirty="0" smtClean="0">
              <a:latin typeface="Arial" charset="0"/>
              <a:sym typeface="Symbol" pitchFamily="18" charset="2"/>
            </a:endParaRPr>
          </a:p>
          <a:p>
            <a:pPr lvl="1"/>
            <a:r>
              <a:rPr lang="id-ID" dirty="0" smtClean="0">
                <a:latin typeface="Arial" charset="0"/>
                <a:sym typeface="Symbol" pitchFamily="18" charset="2"/>
              </a:rPr>
              <a:t>the two pronuclei come together to form the new diploid cell (zygote) </a:t>
            </a:r>
            <a:r>
              <a:rPr lang="id-ID" dirty="0" smtClean="0">
                <a:latin typeface="Arial" charset="0"/>
                <a:cs typeface="Arial" charset="0"/>
                <a:sym typeface="Symbol" pitchFamily="18" charset="2"/>
              </a:rPr>
              <a:t>— syngamy.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4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eaLnBrk="1" hangingPunct="1"/>
            <a:endParaRPr lang="en-US" dirty="0" smtClean="0"/>
          </a:p>
        </p:txBody>
      </p:sp>
      <p:pic>
        <p:nvPicPr>
          <p:cNvPr id="29699" name="Picture 6" descr="zonarxn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0800000" flipH="1" flipV="1">
            <a:off x="323528" y="332656"/>
            <a:ext cx="4105275" cy="345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3" descr="fert.jpe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716016" y="2605408"/>
            <a:ext cx="4143712" cy="40201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Cleavage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25144"/>
          </a:xfrm>
        </p:spPr>
        <p:txBody>
          <a:bodyPr>
            <a:normAutofit fontScale="92500" lnSpcReduction="10000"/>
          </a:bodyPr>
          <a:lstStyle/>
          <a:p>
            <a:r>
              <a:rPr lang="id-ID" dirty="0" smtClean="0">
                <a:latin typeface="Arial" charset="0"/>
              </a:rPr>
              <a:t>the zygote undergoes a series of cleavage</a:t>
            </a:r>
            <a:r>
              <a:rPr lang="en-US" dirty="0" smtClean="0">
                <a:latin typeface="Arial" charset="0"/>
              </a:rPr>
              <a:t> </a:t>
            </a:r>
            <a:r>
              <a:rPr lang="id-ID" dirty="0" smtClean="0">
                <a:latin typeface="Arial" charset="0"/>
              </a:rPr>
              <a:t>division, progressing through 2, 4, 8 and 16-cell stages, the cells in the cleavage stage are known as blastomeres.</a:t>
            </a:r>
            <a:endParaRPr lang="en-US" dirty="0" smtClean="0">
              <a:latin typeface="Arial" charset="0"/>
            </a:endParaRPr>
          </a:p>
          <a:p>
            <a:r>
              <a:rPr lang="en-US" dirty="0" smtClean="0">
                <a:latin typeface="Arial" charset="0"/>
              </a:rPr>
              <a:t>By the end of day 3th it become </a:t>
            </a:r>
            <a:r>
              <a:rPr lang="id-ID" dirty="0" smtClean="0">
                <a:latin typeface="Arial" charset="0"/>
              </a:rPr>
              <a:t>morulla</a:t>
            </a:r>
            <a:r>
              <a:rPr lang="en-US" dirty="0" smtClean="0">
                <a:latin typeface="Arial" charset="0"/>
              </a:rPr>
              <a:t> (16-cell stage)</a:t>
            </a:r>
            <a:endParaRPr lang="en-US" dirty="0" smtClean="0">
              <a:latin typeface="Arial" charset="0"/>
            </a:endParaRPr>
          </a:p>
          <a:p>
            <a:r>
              <a:rPr lang="id-ID" dirty="0" smtClean="0">
                <a:latin typeface="Arial" charset="0"/>
              </a:rPr>
              <a:t>accumulation of fluids secreted by blastomers, signals the formation of blastocyst </a:t>
            </a:r>
            <a:r>
              <a:rPr lang="id-ID" dirty="0" smtClean="0">
                <a:latin typeface="Arial" charset="0"/>
                <a:cs typeface="Arial" charset="0"/>
              </a:rPr>
              <a:t>— consisting </a:t>
            </a:r>
            <a:r>
              <a:rPr lang="en-US" dirty="0" smtClean="0">
                <a:latin typeface="Arial" charset="0"/>
                <a:cs typeface="Arial" charset="0"/>
              </a:rPr>
              <a:t>outer cell mass (</a:t>
            </a:r>
            <a:r>
              <a:rPr lang="id-ID" dirty="0" smtClean="0">
                <a:latin typeface="Arial" charset="0"/>
                <a:cs typeface="Arial" charset="0"/>
              </a:rPr>
              <a:t>trophoblast</a:t>
            </a:r>
            <a:r>
              <a:rPr lang="en-US" dirty="0" smtClean="0">
                <a:latin typeface="Arial" charset="0"/>
                <a:cs typeface="Arial" charset="0"/>
              </a:rPr>
              <a:t>)</a:t>
            </a:r>
            <a:r>
              <a:rPr lang="id-ID" dirty="0" smtClean="0">
                <a:latin typeface="Arial" charset="0"/>
                <a:cs typeface="Arial" charset="0"/>
              </a:rPr>
              <a:t> </a:t>
            </a:r>
            <a:r>
              <a:rPr lang="id-ID" dirty="0" smtClean="0">
                <a:latin typeface="Arial" charset="0"/>
                <a:cs typeface="Arial" charset="0"/>
              </a:rPr>
              <a:t>and inner cell </a:t>
            </a:r>
            <a:r>
              <a:rPr lang="id-ID" dirty="0" smtClean="0">
                <a:latin typeface="Arial" charset="0"/>
                <a:cs typeface="Arial" charset="0"/>
              </a:rPr>
              <a:t>mass</a:t>
            </a:r>
            <a:r>
              <a:rPr lang="en-US" dirty="0" smtClean="0">
                <a:latin typeface="Arial" charset="0"/>
                <a:cs typeface="Arial" charset="0"/>
              </a:rPr>
              <a:t> (</a:t>
            </a:r>
            <a:r>
              <a:rPr lang="en-US" dirty="0" err="1" smtClean="0">
                <a:latin typeface="Arial" charset="0"/>
                <a:cs typeface="Arial" charset="0"/>
              </a:rPr>
              <a:t>embryoblast</a:t>
            </a:r>
            <a:r>
              <a:rPr lang="en-US" dirty="0" smtClean="0">
                <a:latin typeface="Arial" charset="0"/>
                <a:cs typeface="Arial" charset="0"/>
              </a:rPr>
              <a:t>)</a:t>
            </a:r>
            <a:r>
              <a:rPr lang="id-ID" dirty="0" smtClean="0"/>
              <a:t>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4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 eaLnBrk="1" hangingPunct="1">
              <a:buFont typeface="Arial" pitchFamily="34" charset="0"/>
              <a:buChar char="•"/>
            </a:pPr>
            <a:r>
              <a:rPr lang="en-US" sz="2800" dirty="0" smtClean="0">
                <a:latin typeface="Arial" charset="0"/>
              </a:rPr>
              <a:t/>
            </a:r>
            <a:br>
              <a:rPr lang="en-US" sz="2800" dirty="0" smtClean="0">
                <a:latin typeface="Arial" charset="0"/>
              </a:rPr>
            </a:br>
            <a:r>
              <a:rPr lang="en-US" sz="2800" dirty="0">
                <a:latin typeface="Arial" charset="0"/>
              </a:rPr>
              <a:t/>
            </a:r>
            <a:br>
              <a:rPr lang="en-US" sz="2800" dirty="0">
                <a:latin typeface="Arial" charset="0"/>
              </a:rPr>
            </a:br>
            <a:r>
              <a:rPr lang="en-US" sz="2800" dirty="0" smtClean="0">
                <a:latin typeface="Arial" charset="0"/>
              </a:rPr>
              <a:t/>
            </a:r>
            <a:br>
              <a:rPr lang="en-US" sz="2800" dirty="0" smtClean="0">
                <a:latin typeface="Arial" charset="0"/>
              </a:rPr>
            </a:br>
            <a:r>
              <a:rPr lang="en-US" sz="2800" dirty="0">
                <a:latin typeface="Arial" charset="0"/>
              </a:rPr>
              <a:t/>
            </a:r>
            <a:br>
              <a:rPr lang="en-US" sz="2800" dirty="0">
                <a:latin typeface="Arial" charset="0"/>
              </a:rPr>
            </a:br>
            <a:r>
              <a:rPr lang="en-US" sz="2800" dirty="0" smtClean="0">
                <a:latin typeface="Arial" charset="0"/>
              </a:rPr>
              <a:t/>
            </a:r>
            <a:br>
              <a:rPr lang="en-US" sz="2800" dirty="0" smtClean="0">
                <a:latin typeface="Arial" charset="0"/>
              </a:rPr>
            </a:br>
            <a:r>
              <a:rPr lang="en-US" sz="2800" dirty="0">
                <a:latin typeface="Arial" charset="0"/>
              </a:rPr>
              <a:t/>
            </a:r>
            <a:br>
              <a:rPr lang="en-US" sz="2800" dirty="0">
                <a:latin typeface="Arial" charset="0"/>
              </a:rPr>
            </a:br>
            <a:r>
              <a:rPr lang="en-US" sz="2800" dirty="0" smtClean="0">
                <a:latin typeface="Arial" charset="0"/>
              </a:rPr>
              <a:t/>
            </a:r>
            <a:br>
              <a:rPr lang="en-US" sz="2800" dirty="0" smtClean="0">
                <a:latin typeface="Arial" charset="0"/>
              </a:rPr>
            </a:br>
            <a:r>
              <a:rPr lang="en-US" sz="2800" dirty="0">
                <a:latin typeface="Arial" charset="0"/>
              </a:rPr>
              <a:t/>
            </a:r>
            <a:br>
              <a:rPr lang="en-US" sz="2800" dirty="0">
                <a:latin typeface="Arial" charset="0"/>
              </a:rPr>
            </a:br>
            <a:r>
              <a:rPr lang="en-US" sz="2800" dirty="0" smtClean="0">
                <a:latin typeface="Arial" charset="0"/>
              </a:rPr>
              <a:t/>
            </a:r>
            <a:br>
              <a:rPr lang="en-US" sz="2800" dirty="0" smtClean="0">
                <a:latin typeface="Arial" charset="0"/>
              </a:rPr>
            </a:br>
            <a:r>
              <a:rPr lang="en-US" sz="2800" dirty="0">
                <a:latin typeface="Arial" charset="0"/>
              </a:rPr>
              <a:t/>
            </a:r>
            <a:br>
              <a:rPr lang="en-US" sz="2800" dirty="0">
                <a:latin typeface="Arial" charset="0"/>
              </a:rPr>
            </a:br>
            <a:r>
              <a:rPr lang="en-US" sz="2800" dirty="0" smtClean="0">
                <a:latin typeface="Arial" charset="0"/>
              </a:rPr>
              <a:t/>
            </a:r>
            <a:br>
              <a:rPr lang="en-US" sz="2800" dirty="0" smtClean="0">
                <a:latin typeface="Arial" charset="0"/>
              </a:rPr>
            </a:br>
            <a:r>
              <a:rPr lang="en-US" sz="2800" dirty="0">
                <a:latin typeface="Arial" charset="0"/>
              </a:rPr>
              <a:t/>
            </a:r>
            <a:br>
              <a:rPr lang="en-US" sz="2800" dirty="0">
                <a:latin typeface="Arial" charset="0"/>
              </a:rPr>
            </a:br>
            <a:r>
              <a:rPr lang="en-US" sz="2800" dirty="0" smtClean="0">
                <a:latin typeface="Arial" charset="0"/>
              </a:rPr>
              <a:t/>
            </a:r>
            <a:br>
              <a:rPr lang="en-US" sz="2800" dirty="0" smtClean="0">
                <a:latin typeface="Arial" charset="0"/>
              </a:rPr>
            </a:br>
            <a:r>
              <a:rPr lang="en-US" sz="2800" dirty="0">
                <a:latin typeface="Arial" charset="0"/>
              </a:rPr>
              <a:t/>
            </a:r>
            <a:br>
              <a:rPr lang="en-US" sz="2800" dirty="0">
                <a:latin typeface="Arial" charset="0"/>
              </a:rPr>
            </a:br>
            <a:r>
              <a:rPr lang="en-US" sz="2800" dirty="0" smtClean="0">
                <a:latin typeface="Arial" charset="0"/>
              </a:rPr>
              <a:t/>
            </a:r>
            <a:br>
              <a:rPr lang="en-US" sz="2800" dirty="0" smtClean="0">
                <a:latin typeface="Arial" charset="0"/>
              </a:rPr>
            </a:br>
            <a:r>
              <a:rPr lang="en-US" sz="2800" dirty="0">
                <a:latin typeface="Arial" charset="0"/>
              </a:rPr>
              <a:t/>
            </a:r>
            <a:br>
              <a:rPr lang="en-US" sz="2800" dirty="0">
                <a:latin typeface="Arial" charset="0"/>
              </a:rPr>
            </a:br>
            <a:r>
              <a:rPr lang="en-US" sz="2800" dirty="0" smtClean="0">
                <a:latin typeface="Arial" charset="0"/>
              </a:rPr>
              <a:t/>
            </a:r>
            <a:br>
              <a:rPr lang="en-US" sz="2800" dirty="0" smtClean="0">
                <a:latin typeface="Arial" charset="0"/>
              </a:rPr>
            </a:br>
            <a:r>
              <a:rPr lang="en-US" sz="2800" dirty="0">
                <a:latin typeface="Arial" charset="0"/>
              </a:rPr>
              <a:t/>
            </a:r>
            <a:br>
              <a:rPr lang="en-US" sz="2800" dirty="0">
                <a:latin typeface="Arial" charset="0"/>
              </a:rPr>
            </a:br>
            <a:r>
              <a:rPr lang="en-US" sz="2800" dirty="0" smtClean="0">
                <a:latin typeface="Arial" charset="0"/>
              </a:rPr>
              <a:t/>
            </a:r>
            <a:br>
              <a:rPr lang="en-US" sz="2800" dirty="0" smtClean="0">
                <a:latin typeface="Arial" charset="0"/>
              </a:rPr>
            </a:br>
            <a:r>
              <a:rPr lang="en-US" sz="2800" dirty="0">
                <a:latin typeface="Arial" charset="0"/>
              </a:rPr>
              <a:t/>
            </a:r>
            <a:br>
              <a:rPr lang="en-US" sz="2800" dirty="0">
                <a:latin typeface="Arial" charset="0"/>
              </a:rPr>
            </a:br>
            <a:r>
              <a:rPr lang="en-US" sz="2800" dirty="0" smtClean="0">
                <a:latin typeface="Arial" charset="0"/>
              </a:rPr>
              <a:t/>
            </a:r>
            <a:br>
              <a:rPr lang="en-US" sz="2800" dirty="0" smtClean="0">
                <a:latin typeface="Arial" charset="0"/>
              </a:rPr>
            </a:br>
            <a:r>
              <a:rPr lang="en-US" sz="2800" dirty="0">
                <a:latin typeface="Arial" charset="0"/>
              </a:rPr>
              <a:t/>
            </a:r>
            <a:br>
              <a:rPr lang="en-US" sz="2800" dirty="0">
                <a:latin typeface="Arial" charset="0"/>
              </a:rPr>
            </a:br>
            <a:r>
              <a:rPr lang="en-US" sz="2800" dirty="0" smtClean="0">
                <a:latin typeface="Arial" charset="0"/>
              </a:rPr>
              <a:t/>
            </a:r>
            <a:br>
              <a:rPr lang="en-US" sz="2800" dirty="0" smtClean="0">
                <a:latin typeface="Arial" charset="0"/>
              </a:rPr>
            </a:br>
            <a:r>
              <a:rPr lang="en-US" sz="2800" dirty="0">
                <a:latin typeface="Arial" charset="0"/>
              </a:rPr>
              <a:t/>
            </a:r>
            <a:br>
              <a:rPr lang="en-US" sz="2800" dirty="0">
                <a:latin typeface="Arial" charset="0"/>
              </a:rPr>
            </a:br>
            <a:r>
              <a:rPr lang="en-US" sz="2800" dirty="0" smtClean="0">
                <a:latin typeface="Arial" charset="0"/>
              </a:rPr>
              <a:t/>
            </a:r>
            <a:br>
              <a:rPr lang="en-US" sz="2800" dirty="0" smtClean="0">
                <a:latin typeface="Arial" charset="0"/>
              </a:rPr>
            </a:br>
            <a:r>
              <a:rPr lang="en-US" sz="2800" dirty="0" smtClean="0">
                <a:latin typeface="Arial" charset="0"/>
              </a:rPr>
              <a:t/>
            </a:r>
            <a:br>
              <a:rPr lang="en-US" sz="2800" dirty="0" smtClean="0">
                <a:latin typeface="Arial" charset="0"/>
              </a:rPr>
            </a:br>
            <a:r>
              <a:rPr lang="en-US" sz="2800" dirty="0">
                <a:latin typeface="Arial" charset="0"/>
              </a:rPr>
              <a:t/>
            </a:r>
            <a:br>
              <a:rPr lang="en-US" sz="2800" dirty="0">
                <a:latin typeface="Arial" charset="0"/>
              </a:rPr>
            </a:br>
            <a:r>
              <a:rPr lang="en-US" sz="2800" dirty="0" smtClean="0">
                <a:latin typeface="Arial" charset="0"/>
              </a:rPr>
              <a:t/>
            </a:r>
            <a:br>
              <a:rPr lang="en-US" sz="2800" dirty="0" smtClean="0">
                <a:latin typeface="Arial" charset="0"/>
              </a:rPr>
            </a:br>
            <a:r>
              <a:rPr lang="en-US" sz="4000" dirty="0" err="1" smtClean="0">
                <a:latin typeface="Arial" charset="0"/>
              </a:rPr>
              <a:t>Pendahuluan</a:t>
            </a:r>
            <a:r>
              <a:rPr lang="en-US" sz="2800" dirty="0">
                <a:latin typeface="Arial" charset="0"/>
              </a:rPr>
              <a:t/>
            </a:r>
            <a:br>
              <a:rPr lang="en-US" sz="2800" dirty="0">
                <a:latin typeface="Arial" charset="0"/>
              </a:rPr>
            </a:br>
            <a:r>
              <a:rPr lang="en-US" sz="2800" dirty="0" smtClean="0">
                <a:latin typeface="Arial" charset="0"/>
              </a:rPr>
              <a:t/>
            </a:r>
            <a:br>
              <a:rPr lang="en-US" sz="2800" dirty="0" smtClean="0">
                <a:latin typeface="Arial" charset="0"/>
              </a:rPr>
            </a:br>
            <a:r>
              <a:rPr lang="en-US" sz="2800" dirty="0">
                <a:latin typeface="Arial" charset="0"/>
              </a:rPr>
              <a:t/>
            </a:r>
            <a:br>
              <a:rPr lang="en-US" sz="2800" dirty="0">
                <a:latin typeface="Arial" charset="0"/>
              </a:rPr>
            </a:br>
            <a:r>
              <a:rPr lang="en-US" sz="2800" dirty="0" smtClean="0">
                <a:latin typeface="Arial" charset="0"/>
              </a:rPr>
              <a:t/>
            </a:r>
            <a:br>
              <a:rPr lang="en-US" sz="2800" dirty="0" smtClean="0">
                <a:latin typeface="Arial" charset="0"/>
              </a:rPr>
            </a:br>
            <a:r>
              <a:rPr lang="en-US" sz="2800" dirty="0">
                <a:latin typeface="Arial" charset="0"/>
              </a:rPr>
              <a:t/>
            </a:r>
            <a:br>
              <a:rPr lang="en-US" sz="2800" dirty="0">
                <a:latin typeface="Arial" charset="0"/>
              </a:rPr>
            </a:br>
            <a:r>
              <a:rPr lang="en-US" sz="2800" dirty="0" smtClean="0">
                <a:latin typeface="Arial" charset="0"/>
              </a:rPr>
              <a:t/>
            </a:r>
            <a:br>
              <a:rPr lang="en-US" sz="2800" dirty="0" smtClean="0">
                <a:latin typeface="Arial" charset="0"/>
              </a:rPr>
            </a:br>
            <a:r>
              <a:rPr lang="en-US" sz="2800" dirty="0">
                <a:latin typeface="Arial" charset="0"/>
              </a:rPr>
              <a:t/>
            </a:r>
            <a:br>
              <a:rPr lang="en-US" sz="2800" dirty="0">
                <a:latin typeface="Arial" charset="0"/>
              </a:rPr>
            </a:br>
            <a:r>
              <a:rPr lang="en-US" sz="2800" dirty="0" smtClean="0">
                <a:latin typeface="Arial" charset="0"/>
              </a:rPr>
              <a:t/>
            </a:r>
            <a:br>
              <a:rPr lang="en-US" sz="2800" dirty="0" smtClean="0">
                <a:latin typeface="Arial" charset="0"/>
              </a:rPr>
            </a:br>
            <a:r>
              <a:rPr lang="en-US" sz="2800" dirty="0">
                <a:latin typeface="Arial" charset="0"/>
              </a:rPr>
              <a:t/>
            </a:r>
            <a:br>
              <a:rPr lang="en-US" sz="2800" dirty="0">
                <a:latin typeface="Arial" charset="0"/>
              </a:rPr>
            </a:br>
            <a:r>
              <a:rPr lang="en-US" sz="2800" dirty="0" smtClean="0">
                <a:latin typeface="Arial" charset="0"/>
              </a:rPr>
              <a:t/>
            </a:r>
            <a:br>
              <a:rPr lang="en-US" sz="2800" dirty="0" smtClean="0">
                <a:latin typeface="Arial" charset="0"/>
              </a:rPr>
            </a:br>
            <a:r>
              <a:rPr lang="en-US" sz="2800" dirty="0">
                <a:latin typeface="Arial" charset="0"/>
              </a:rPr>
              <a:t/>
            </a:r>
            <a:br>
              <a:rPr lang="en-US" sz="2800" dirty="0">
                <a:latin typeface="Arial" charset="0"/>
              </a:rPr>
            </a:br>
            <a:r>
              <a:rPr lang="en-US" sz="2800" dirty="0" smtClean="0">
                <a:latin typeface="Arial" charset="0"/>
              </a:rPr>
              <a:t/>
            </a:r>
            <a:br>
              <a:rPr lang="en-US" sz="2800" dirty="0" smtClean="0">
                <a:latin typeface="Arial" charset="0"/>
              </a:rPr>
            </a:br>
            <a:r>
              <a:rPr lang="en-US" sz="2800" dirty="0">
                <a:latin typeface="Arial" charset="0"/>
              </a:rPr>
              <a:t/>
            </a:r>
            <a:br>
              <a:rPr lang="en-US" sz="2800" dirty="0">
                <a:latin typeface="Arial" charset="0"/>
              </a:rPr>
            </a:br>
            <a:r>
              <a:rPr lang="en-US" sz="2800" dirty="0" smtClean="0">
                <a:latin typeface="Arial" charset="0"/>
              </a:rPr>
              <a:t/>
            </a:r>
            <a:br>
              <a:rPr lang="en-US" sz="2800" dirty="0" smtClean="0">
                <a:latin typeface="Arial" charset="0"/>
              </a:rPr>
            </a:br>
            <a:r>
              <a:rPr lang="en-US" sz="2800" dirty="0">
                <a:latin typeface="Arial" charset="0"/>
              </a:rPr>
              <a:t/>
            </a:r>
            <a:br>
              <a:rPr lang="en-US" sz="2800" dirty="0">
                <a:latin typeface="Arial" charset="0"/>
              </a:rPr>
            </a:br>
            <a:r>
              <a:rPr lang="en-US" sz="2800" dirty="0" smtClean="0">
                <a:latin typeface="Arial" charset="0"/>
              </a:rPr>
              <a:t/>
            </a:r>
            <a:br>
              <a:rPr lang="en-US" sz="2800" dirty="0" smtClean="0">
                <a:latin typeface="Arial" charset="0"/>
              </a:rPr>
            </a:br>
            <a:r>
              <a:rPr lang="en-US" sz="2800" dirty="0">
                <a:latin typeface="Arial" charset="0"/>
              </a:rPr>
              <a:t/>
            </a:r>
            <a:br>
              <a:rPr lang="en-US" sz="2800" dirty="0">
                <a:latin typeface="Arial" charset="0"/>
              </a:rPr>
            </a:br>
            <a:r>
              <a:rPr lang="en-US" sz="2800" dirty="0" smtClean="0">
                <a:latin typeface="Arial" charset="0"/>
              </a:rPr>
              <a:t/>
            </a:r>
            <a:br>
              <a:rPr lang="en-US" sz="2800" dirty="0" smtClean="0">
                <a:latin typeface="Arial" charset="0"/>
              </a:rPr>
            </a:br>
            <a:r>
              <a:rPr lang="en-US" sz="2800" dirty="0">
                <a:latin typeface="Arial" charset="0"/>
              </a:rPr>
              <a:t/>
            </a:r>
            <a:br>
              <a:rPr lang="en-US" sz="2800" dirty="0">
                <a:latin typeface="Arial" charset="0"/>
              </a:rPr>
            </a:br>
            <a:r>
              <a:rPr lang="en-US" sz="2800" dirty="0" smtClean="0">
                <a:latin typeface="Arial" charset="0"/>
              </a:rPr>
              <a:t/>
            </a:r>
            <a:br>
              <a:rPr lang="en-US" sz="2800" dirty="0" smtClean="0">
                <a:latin typeface="Arial" charset="0"/>
              </a:rPr>
            </a:br>
            <a:r>
              <a:rPr lang="en-US" sz="2800" dirty="0">
                <a:latin typeface="Arial" charset="0"/>
              </a:rPr>
              <a:t/>
            </a:r>
            <a:br>
              <a:rPr lang="en-US" sz="2800" dirty="0">
                <a:latin typeface="Arial" charset="0"/>
              </a:rPr>
            </a:br>
            <a:r>
              <a:rPr lang="en-US" sz="2800" dirty="0" smtClean="0">
                <a:latin typeface="Arial" charset="0"/>
              </a:rPr>
              <a:t/>
            </a:r>
            <a:br>
              <a:rPr lang="en-US" sz="2800" dirty="0" smtClean="0">
                <a:latin typeface="Arial" charset="0"/>
              </a:rPr>
            </a:br>
            <a:r>
              <a:rPr lang="en-US" sz="2800" dirty="0">
                <a:latin typeface="Arial" charset="0"/>
              </a:rPr>
              <a:t/>
            </a:r>
            <a:br>
              <a:rPr lang="en-US" sz="2800" dirty="0">
                <a:latin typeface="Arial" charset="0"/>
              </a:rPr>
            </a:br>
            <a:r>
              <a:rPr lang="en-US" sz="2800" dirty="0" smtClean="0">
                <a:latin typeface="Arial" charset="0"/>
              </a:rPr>
              <a:t/>
            </a:r>
            <a:br>
              <a:rPr lang="en-US" sz="2800" dirty="0" smtClean="0">
                <a:latin typeface="Arial" charset="0"/>
              </a:rPr>
            </a:br>
            <a:r>
              <a:rPr lang="en-US" sz="2800" dirty="0">
                <a:latin typeface="Arial" charset="0"/>
              </a:rPr>
              <a:t/>
            </a:r>
            <a:br>
              <a:rPr lang="en-US" sz="2800" dirty="0">
                <a:latin typeface="Arial" charset="0"/>
              </a:rPr>
            </a:br>
            <a:r>
              <a:rPr lang="en-US" sz="2800" dirty="0" smtClean="0">
                <a:latin typeface="Arial" charset="0"/>
              </a:rPr>
              <a:t/>
            </a:r>
            <a:br>
              <a:rPr lang="en-US" sz="2800" dirty="0" smtClean="0">
                <a:latin typeface="Arial" charset="0"/>
              </a:rPr>
            </a:br>
            <a:r>
              <a:rPr lang="en-US" sz="2800" dirty="0">
                <a:latin typeface="Arial" charset="0"/>
              </a:rPr>
              <a:t/>
            </a:r>
            <a:br>
              <a:rPr lang="en-US" sz="2800" dirty="0">
                <a:latin typeface="Arial" charset="0"/>
              </a:rPr>
            </a:br>
            <a:r>
              <a:rPr lang="en-US" sz="2800" dirty="0" smtClean="0">
                <a:latin typeface="Arial" charset="0"/>
              </a:rPr>
              <a:t/>
            </a:r>
            <a:br>
              <a:rPr lang="en-US" sz="2800" dirty="0" smtClean="0">
                <a:latin typeface="Arial" charset="0"/>
              </a:rPr>
            </a:br>
            <a:r>
              <a:rPr lang="en-US" sz="2800" dirty="0" smtClean="0">
                <a:latin typeface="Arial" charset="0"/>
              </a:rPr>
              <a:t/>
            </a:r>
            <a:br>
              <a:rPr lang="en-US" sz="2800" dirty="0" smtClean="0">
                <a:latin typeface="Arial" charset="0"/>
              </a:rPr>
            </a:br>
            <a:endParaRPr lang="en-US" sz="2800" dirty="0" smtClean="0">
              <a:latin typeface="Arial" charset="0"/>
              <a:cs typeface="Arial" charset="0"/>
              <a:sym typeface="Symbol" pitchFamily="18" charset="2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412776"/>
            <a:ext cx="8229600" cy="5112568"/>
          </a:xfrm>
        </p:spPr>
        <p:txBody>
          <a:bodyPr>
            <a:normAutofit fontScale="85000" lnSpcReduction="20000"/>
          </a:bodyPr>
          <a:lstStyle/>
          <a:p>
            <a:r>
              <a:rPr lang="en-US" dirty="0" err="1" smtClean="0">
                <a:latin typeface="Arial" charset="0"/>
              </a:rPr>
              <a:t>Organisme</a:t>
            </a:r>
            <a:r>
              <a:rPr lang="en-US" dirty="0" smtClean="0">
                <a:latin typeface="Arial" charset="0"/>
              </a:rPr>
              <a:t> </a:t>
            </a:r>
            <a:r>
              <a:rPr lang="en-US" dirty="0" err="1" smtClean="0">
                <a:latin typeface="Arial" charset="0"/>
              </a:rPr>
              <a:t>berasal</a:t>
            </a:r>
            <a:r>
              <a:rPr lang="en-US" dirty="0" smtClean="0">
                <a:latin typeface="Arial" charset="0"/>
              </a:rPr>
              <a:t> </a:t>
            </a:r>
            <a:r>
              <a:rPr lang="en-US" dirty="0" err="1" smtClean="0">
                <a:latin typeface="Arial" charset="0"/>
              </a:rPr>
              <a:t>dari</a:t>
            </a:r>
            <a:r>
              <a:rPr lang="en-US" dirty="0" smtClean="0">
                <a:latin typeface="Arial" charset="0"/>
              </a:rPr>
              <a:t> </a:t>
            </a:r>
            <a:r>
              <a:rPr lang="en-US" dirty="0" err="1" smtClean="0">
                <a:latin typeface="Arial" charset="0"/>
              </a:rPr>
              <a:t>sel-sel</a:t>
            </a:r>
            <a:r>
              <a:rPr lang="en-US" dirty="0" smtClean="0">
                <a:latin typeface="Arial" charset="0"/>
              </a:rPr>
              <a:t> primordial </a:t>
            </a:r>
            <a:r>
              <a:rPr lang="en-US" dirty="0" err="1" smtClean="0">
                <a:latin typeface="Arial" charset="0"/>
              </a:rPr>
              <a:t>leluhurnya</a:t>
            </a:r>
            <a:r>
              <a:rPr lang="en-US" dirty="0" smtClean="0">
                <a:latin typeface="Arial" charset="0"/>
              </a:rPr>
              <a:t> </a:t>
            </a:r>
            <a:r>
              <a:rPr lang="en-US" dirty="0" err="1" smtClean="0">
                <a:latin typeface="Arial" charset="0"/>
              </a:rPr>
              <a:t>melalui</a:t>
            </a:r>
            <a:r>
              <a:rPr lang="en-US" dirty="0" smtClean="0">
                <a:latin typeface="Arial" charset="0"/>
              </a:rPr>
              <a:t> </a:t>
            </a:r>
            <a:r>
              <a:rPr lang="en-US" dirty="0" err="1" smtClean="0">
                <a:latin typeface="Arial" charset="0"/>
              </a:rPr>
              <a:t>proses</a:t>
            </a:r>
            <a:r>
              <a:rPr lang="en-US" dirty="0" smtClean="0">
                <a:latin typeface="Arial" charset="0"/>
              </a:rPr>
              <a:t> </a:t>
            </a:r>
            <a:r>
              <a:rPr lang="en-US" dirty="0" err="1" smtClean="0">
                <a:latin typeface="Arial" charset="0"/>
              </a:rPr>
              <a:t>reproduksi</a:t>
            </a:r>
            <a:r>
              <a:rPr lang="en-US" dirty="0" smtClean="0">
                <a:latin typeface="Arial" charset="0"/>
              </a:rPr>
              <a:t> </a:t>
            </a:r>
            <a:r>
              <a:rPr lang="en-US" dirty="0" err="1" smtClean="0">
                <a:latin typeface="Arial" charset="0"/>
              </a:rPr>
              <a:t>seksual</a:t>
            </a:r>
            <a:r>
              <a:rPr lang="en-US" dirty="0" smtClean="0">
                <a:latin typeface="Arial" charset="0"/>
              </a:rPr>
              <a:t> </a:t>
            </a:r>
            <a:r>
              <a:rPr lang="en-US" dirty="0" err="1" smtClean="0">
                <a:latin typeface="Arial" charset="0"/>
              </a:rPr>
              <a:t>maupun</a:t>
            </a:r>
            <a:r>
              <a:rPr lang="en-US" dirty="0" smtClean="0">
                <a:latin typeface="Arial" charset="0"/>
              </a:rPr>
              <a:t> </a:t>
            </a:r>
            <a:r>
              <a:rPr lang="en-US" dirty="0" err="1" smtClean="0">
                <a:latin typeface="Arial" charset="0"/>
              </a:rPr>
              <a:t>aseksual</a:t>
            </a:r>
            <a:endParaRPr lang="en-US" dirty="0">
              <a:latin typeface="Arial" charset="0"/>
            </a:endParaRPr>
          </a:p>
          <a:p>
            <a:r>
              <a:rPr lang="en-US" dirty="0" err="1" smtClean="0">
                <a:latin typeface="Arial" charset="0"/>
              </a:rPr>
              <a:t>Organisme</a:t>
            </a:r>
            <a:r>
              <a:rPr lang="en-US" dirty="0" smtClean="0">
                <a:latin typeface="Arial" charset="0"/>
              </a:rPr>
              <a:t> </a:t>
            </a:r>
            <a:r>
              <a:rPr lang="en-US" dirty="0" err="1" smtClean="0">
                <a:latin typeface="Arial" charset="0"/>
              </a:rPr>
              <a:t>multisel</a:t>
            </a:r>
            <a:r>
              <a:rPr lang="en-US" dirty="0" smtClean="0">
                <a:latin typeface="Arial" charset="0"/>
              </a:rPr>
              <a:t>, </a:t>
            </a:r>
            <a:r>
              <a:rPr lang="en-US" dirty="0" err="1" smtClean="0">
                <a:latin typeface="Arial" charset="0"/>
              </a:rPr>
              <a:t>termasuk</a:t>
            </a:r>
            <a:r>
              <a:rPr lang="en-US" dirty="0" smtClean="0">
                <a:latin typeface="Arial" charset="0"/>
              </a:rPr>
              <a:t> </a:t>
            </a:r>
            <a:r>
              <a:rPr lang="en-US" dirty="0" err="1" smtClean="0">
                <a:latin typeface="Arial" charset="0"/>
              </a:rPr>
              <a:t>manusia</a:t>
            </a:r>
            <a:r>
              <a:rPr lang="en-US" dirty="0" smtClean="0">
                <a:latin typeface="Arial" charset="0"/>
              </a:rPr>
              <a:t>, </a:t>
            </a:r>
            <a:r>
              <a:rPr lang="en-US" dirty="0" err="1" smtClean="0">
                <a:latin typeface="Arial" charset="0"/>
              </a:rPr>
              <a:t>berkembang</a:t>
            </a:r>
            <a:r>
              <a:rPr lang="en-US" dirty="0" smtClean="0">
                <a:latin typeface="Arial" charset="0"/>
              </a:rPr>
              <a:t> </a:t>
            </a:r>
            <a:r>
              <a:rPr lang="en-US" dirty="0" err="1" smtClean="0">
                <a:latin typeface="Arial" charset="0"/>
              </a:rPr>
              <a:t>melalui</a:t>
            </a:r>
            <a:r>
              <a:rPr lang="en-US" dirty="0" smtClean="0">
                <a:latin typeface="Arial" charset="0"/>
              </a:rPr>
              <a:t> </a:t>
            </a:r>
            <a:r>
              <a:rPr lang="en-US" dirty="0" err="1" smtClean="0">
                <a:latin typeface="Arial" charset="0"/>
              </a:rPr>
              <a:t>proses</a:t>
            </a:r>
            <a:r>
              <a:rPr lang="en-US" dirty="0" smtClean="0">
                <a:latin typeface="Arial" charset="0"/>
              </a:rPr>
              <a:t> </a:t>
            </a:r>
            <a:r>
              <a:rPr lang="en-US" dirty="0" err="1" smtClean="0">
                <a:latin typeface="Arial" charset="0"/>
              </a:rPr>
              <a:t>reproduksi</a:t>
            </a:r>
            <a:r>
              <a:rPr lang="en-US" dirty="0" smtClean="0">
                <a:latin typeface="Arial" charset="0"/>
              </a:rPr>
              <a:t> </a:t>
            </a:r>
            <a:r>
              <a:rPr lang="en-US" dirty="0" err="1" smtClean="0">
                <a:latin typeface="Arial" charset="0"/>
              </a:rPr>
              <a:t>seksual</a:t>
            </a:r>
            <a:endParaRPr lang="en-US" dirty="0" smtClean="0">
              <a:latin typeface="Arial" charset="0"/>
            </a:endParaRPr>
          </a:p>
          <a:p>
            <a:r>
              <a:rPr lang="en-US" dirty="0" err="1" smtClean="0">
                <a:latin typeface="Arial" charset="0"/>
              </a:rPr>
              <a:t>Reproduksi</a:t>
            </a:r>
            <a:r>
              <a:rPr lang="en-US" dirty="0" smtClean="0">
                <a:latin typeface="Arial" charset="0"/>
              </a:rPr>
              <a:t> </a:t>
            </a:r>
            <a:r>
              <a:rPr lang="en-US" dirty="0" err="1" smtClean="0">
                <a:latin typeface="Arial" charset="0"/>
              </a:rPr>
              <a:t>seksual</a:t>
            </a:r>
            <a:r>
              <a:rPr lang="en-US" dirty="0" smtClean="0">
                <a:latin typeface="Arial" charset="0"/>
              </a:rPr>
              <a:t> </a:t>
            </a:r>
            <a:r>
              <a:rPr lang="en-US" dirty="0" err="1" smtClean="0">
                <a:latin typeface="Arial" charset="0"/>
              </a:rPr>
              <a:t>berlangsung</a:t>
            </a:r>
            <a:r>
              <a:rPr lang="en-US" dirty="0" smtClean="0">
                <a:latin typeface="Arial" charset="0"/>
              </a:rPr>
              <a:t> </a:t>
            </a:r>
            <a:r>
              <a:rPr lang="en-US" dirty="0" err="1" smtClean="0">
                <a:latin typeface="Arial" charset="0"/>
              </a:rPr>
              <a:t>melalui</a:t>
            </a:r>
            <a:r>
              <a:rPr lang="en-US" dirty="0" smtClean="0">
                <a:latin typeface="Arial" charset="0"/>
              </a:rPr>
              <a:t> </a:t>
            </a:r>
            <a:r>
              <a:rPr lang="en-US" dirty="0" err="1" smtClean="0">
                <a:latin typeface="Arial" charset="0"/>
              </a:rPr>
              <a:t>proses</a:t>
            </a:r>
            <a:r>
              <a:rPr lang="en-US" dirty="0" smtClean="0">
                <a:latin typeface="Arial" charset="0"/>
              </a:rPr>
              <a:t> </a:t>
            </a:r>
            <a:r>
              <a:rPr lang="en-US" dirty="0" err="1" smtClean="0">
                <a:latin typeface="Arial" charset="0"/>
              </a:rPr>
              <a:t>pertemuan</a:t>
            </a:r>
            <a:r>
              <a:rPr lang="en-US" dirty="0" smtClean="0">
                <a:latin typeface="Arial" charset="0"/>
              </a:rPr>
              <a:t> </a:t>
            </a:r>
            <a:r>
              <a:rPr lang="en-US" dirty="0" err="1" smtClean="0">
                <a:latin typeface="Arial" charset="0"/>
              </a:rPr>
              <a:t>sel</a:t>
            </a:r>
            <a:r>
              <a:rPr lang="en-US" dirty="0" smtClean="0">
                <a:latin typeface="Arial" charset="0"/>
              </a:rPr>
              <a:t> </a:t>
            </a:r>
            <a:r>
              <a:rPr lang="en-US" dirty="0" err="1" smtClean="0">
                <a:latin typeface="Arial" charset="0"/>
              </a:rPr>
              <a:t>gamet</a:t>
            </a:r>
            <a:r>
              <a:rPr lang="en-US" dirty="0" smtClean="0">
                <a:latin typeface="Arial" charset="0"/>
              </a:rPr>
              <a:t> </a:t>
            </a:r>
            <a:r>
              <a:rPr lang="en-US" dirty="0" err="1" smtClean="0">
                <a:latin typeface="Arial" charset="0"/>
              </a:rPr>
              <a:t>pria</a:t>
            </a:r>
            <a:r>
              <a:rPr lang="en-US" dirty="0" smtClean="0">
                <a:latin typeface="Arial" charset="0"/>
              </a:rPr>
              <a:t> (spermatozoa) </a:t>
            </a:r>
            <a:r>
              <a:rPr lang="en-US" dirty="0" err="1" smtClean="0">
                <a:latin typeface="Arial" charset="0"/>
              </a:rPr>
              <a:t>dengan</a:t>
            </a:r>
            <a:r>
              <a:rPr lang="en-US" dirty="0" smtClean="0">
                <a:latin typeface="Arial" charset="0"/>
              </a:rPr>
              <a:t> </a:t>
            </a:r>
            <a:r>
              <a:rPr lang="en-US" dirty="0" err="1" smtClean="0">
                <a:latin typeface="Arial" charset="0"/>
              </a:rPr>
              <a:t>sel</a:t>
            </a:r>
            <a:r>
              <a:rPr lang="en-US" dirty="0" smtClean="0">
                <a:latin typeface="Arial" charset="0"/>
              </a:rPr>
              <a:t> </a:t>
            </a:r>
            <a:r>
              <a:rPr lang="en-US" dirty="0" err="1" smtClean="0">
                <a:latin typeface="Arial" charset="0"/>
              </a:rPr>
              <a:t>gamet</a:t>
            </a:r>
            <a:r>
              <a:rPr lang="en-US" dirty="0" smtClean="0">
                <a:latin typeface="Arial" charset="0"/>
              </a:rPr>
              <a:t> </a:t>
            </a:r>
            <a:r>
              <a:rPr lang="en-US" dirty="0" err="1" smtClean="0">
                <a:latin typeface="Arial" charset="0"/>
              </a:rPr>
              <a:t>wanita</a:t>
            </a:r>
            <a:r>
              <a:rPr lang="en-US" dirty="0" smtClean="0">
                <a:latin typeface="Arial" charset="0"/>
              </a:rPr>
              <a:t> (</a:t>
            </a:r>
            <a:r>
              <a:rPr lang="en-US" dirty="0" err="1" smtClean="0">
                <a:latin typeface="Arial" charset="0"/>
              </a:rPr>
              <a:t>ovium</a:t>
            </a:r>
            <a:r>
              <a:rPr lang="en-US" dirty="0" smtClean="0">
                <a:latin typeface="Arial" charset="0"/>
              </a:rPr>
              <a:t>) yang </a:t>
            </a:r>
            <a:r>
              <a:rPr lang="en-US" dirty="0" err="1" smtClean="0">
                <a:latin typeface="Arial" charset="0"/>
              </a:rPr>
              <a:t>disebut</a:t>
            </a:r>
            <a:r>
              <a:rPr lang="en-US" dirty="0" smtClean="0">
                <a:latin typeface="Arial" charset="0"/>
              </a:rPr>
              <a:t> </a:t>
            </a:r>
            <a:r>
              <a:rPr lang="en-US" dirty="0" err="1" smtClean="0">
                <a:latin typeface="Arial" charset="0"/>
              </a:rPr>
              <a:t>dengan</a:t>
            </a:r>
            <a:r>
              <a:rPr lang="en-US" dirty="0" smtClean="0">
                <a:latin typeface="Arial" charset="0"/>
              </a:rPr>
              <a:t> </a:t>
            </a:r>
            <a:r>
              <a:rPr lang="en-US" dirty="0" err="1" smtClean="0">
                <a:latin typeface="Arial" charset="0"/>
              </a:rPr>
              <a:t>fertilisasi</a:t>
            </a:r>
            <a:endParaRPr lang="en-US" dirty="0" smtClean="0">
              <a:latin typeface="Arial" charset="0"/>
            </a:endParaRPr>
          </a:p>
          <a:p>
            <a:r>
              <a:rPr lang="en-US" dirty="0" err="1" smtClean="0">
                <a:latin typeface="Arial" charset="0"/>
              </a:rPr>
              <a:t>Proses</a:t>
            </a:r>
            <a:r>
              <a:rPr lang="en-US" dirty="0" smtClean="0">
                <a:latin typeface="Arial" charset="0"/>
              </a:rPr>
              <a:t> </a:t>
            </a:r>
            <a:r>
              <a:rPr lang="en-US" dirty="0" err="1" smtClean="0">
                <a:latin typeface="Arial" charset="0"/>
              </a:rPr>
              <a:t>fertilisasi</a:t>
            </a:r>
            <a:r>
              <a:rPr lang="en-US" dirty="0" smtClean="0">
                <a:latin typeface="Arial" charset="0"/>
              </a:rPr>
              <a:t> </a:t>
            </a:r>
            <a:r>
              <a:rPr lang="en-US" dirty="0" err="1" smtClean="0">
                <a:latin typeface="Arial" charset="0"/>
              </a:rPr>
              <a:t>menghasilkan</a:t>
            </a:r>
            <a:r>
              <a:rPr lang="en-US" dirty="0" smtClean="0">
                <a:latin typeface="Arial" charset="0"/>
              </a:rPr>
              <a:t> </a:t>
            </a:r>
            <a:r>
              <a:rPr lang="en-US" dirty="0" err="1" smtClean="0">
                <a:latin typeface="Arial" charset="0"/>
              </a:rPr>
              <a:t>zigot</a:t>
            </a:r>
            <a:r>
              <a:rPr lang="en-US" dirty="0" smtClean="0">
                <a:latin typeface="Arial" charset="0"/>
              </a:rPr>
              <a:t> yang </a:t>
            </a:r>
            <a:r>
              <a:rPr lang="en-US" dirty="0" err="1" smtClean="0">
                <a:latin typeface="Arial" charset="0"/>
              </a:rPr>
              <a:t>kemudian</a:t>
            </a:r>
            <a:r>
              <a:rPr lang="en-US" dirty="0" smtClean="0">
                <a:latin typeface="Arial" charset="0"/>
              </a:rPr>
              <a:t> </a:t>
            </a:r>
            <a:r>
              <a:rPr lang="en-US" dirty="0" err="1" smtClean="0">
                <a:latin typeface="Arial" charset="0"/>
              </a:rPr>
              <a:t>berkembang</a:t>
            </a:r>
            <a:r>
              <a:rPr lang="en-US" dirty="0" smtClean="0">
                <a:latin typeface="Arial" charset="0"/>
              </a:rPr>
              <a:t> </a:t>
            </a:r>
            <a:r>
              <a:rPr lang="en-US" dirty="0" err="1" smtClean="0">
                <a:latin typeface="Arial" charset="0"/>
              </a:rPr>
              <a:t>menjadi</a:t>
            </a:r>
            <a:r>
              <a:rPr lang="en-US" dirty="0" smtClean="0">
                <a:latin typeface="Arial" charset="0"/>
              </a:rPr>
              <a:t> </a:t>
            </a:r>
            <a:r>
              <a:rPr lang="en-US" dirty="0" err="1" smtClean="0">
                <a:latin typeface="Arial" charset="0"/>
              </a:rPr>
              <a:t>organisme</a:t>
            </a:r>
            <a:r>
              <a:rPr lang="en-US" dirty="0" smtClean="0">
                <a:latin typeface="Arial" charset="0"/>
              </a:rPr>
              <a:t> </a:t>
            </a:r>
            <a:r>
              <a:rPr lang="en-US" dirty="0" err="1" smtClean="0">
                <a:latin typeface="Arial" charset="0"/>
              </a:rPr>
              <a:t>baru</a:t>
            </a:r>
            <a:endParaRPr lang="en-US" dirty="0" smtClean="0">
              <a:latin typeface="Arial" charset="0"/>
              <a:cs typeface="Arial" charset="0"/>
              <a:sym typeface="Symbol" pitchFamily="18" charset="2"/>
            </a:endParaRPr>
          </a:p>
          <a:p>
            <a:r>
              <a:rPr lang="en-US" dirty="0" err="1" smtClean="0">
                <a:latin typeface="Arial" charset="0"/>
                <a:cs typeface="Arial" charset="0"/>
                <a:sym typeface="Symbol" pitchFamily="18" charset="2"/>
              </a:rPr>
              <a:t>Pada</a:t>
            </a:r>
            <a:r>
              <a:rPr lang="en-US" dirty="0" smtClean="0">
                <a:latin typeface="Arial" charset="0"/>
                <a:cs typeface="Arial" charset="0"/>
                <a:sym typeface="Symbol" pitchFamily="18" charset="2"/>
              </a:rPr>
              <a:t> </a:t>
            </a:r>
            <a:r>
              <a:rPr lang="en-US" dirty="0" err="1" smtClean="0">
                <a:latin typeface="Arial" charset="0"/>
                <a:cs typeface="Arial" charset="0"/>
                <a:sym typeface="Symbol" pitchFamily="18" charset="2"/>
              </a:rPr>
              <a:t>manusia</a:t>
            </a:r>
            <a:r>
              <a:rPr lang="en-US" dirty="0" smtClean="0">
                <a:latin typeface="Arial" charset="0"/>
                <a:cs typeface="Arial" charset="0"/>
                <a:sym typeface="Symbol" pitchFamily="18" charset="2"/>
              </a:rPr>
              <a:t> </a:t>
            </a:r>
            <a:r>
              <a:rPr lang="en-US" dirty="0" err="1" smtClean="0">
                <a:latin typeface="Arial" charset="0"/>
                <a:cs typeface="Arial" charset="0"/>
                <a:sym typeface="Symbol" pitchFamily="18" charset="2"/>
              </a:rPr>
              <a:t>pembentukan</a:t>
            </a:r>
            <a:r>
              <a:rPr lang="en-US" dirty="0" smtClean="0">
                <a:latin typeface="Arial" charset="0"/>
                <a:cs typeface="Arial" charset="0"/>
                <a:sym typeface="Symbol" pitchFamily="18" charset="2"/>
              </a:rPr>
              <a:t> </a:t>
            </a:r>
            <a:r>
              <a:rPr lang="en-US" dirty="0" err="1" smtClean="0">
                <a:latin typeface="Arial" charset="0"/>
                <a:cs typeface="Arial" charset="0"/>
                <a:sym typeface="Symbol" pitchFamily="18" charset="2"/>
              </a:rPr>
              <a:t>sel</a:t>
            </a:r>
            <a:r>
              <a:rPr lang="en-US" dirty="0" smtClean="0">
                <a:latin typeface="Arial" charset="0"/>
                <a:cs typeface="Arial" charset="0"/>
                <a:sym typeface="Symbol" pitchFamily="18" charset="2"/>
              </a:rPr>
              <a:t> </a:t>
            </a:r>
            <a:r>
              <a:rPr lang="en-US" dirty="0" err="1" smtClean="0">
                <a:latin typeface="Arial" charset="0"/>
                <a:cs typeface="Arial" charset="0"/>
                <a:sym typeface="Symbol" pitchFamily="18" charset="2"/>
              </a:rPr>
              <a:t>gamet</a:t>
            </a:r>
            <a:r>
              <a:rPr lang="en-US" dirty="0" smtClean="0">
                <a:latin typeface="Arial" charset="0"/>
                <a:cs typeface="Arial" charset="0"/>
                <a:sym typeface="Symbol" pitchFamily="18" charset="2"/>
              </a:rPr>
              <a:t>, </a:t>
            </a:r>
            <a:r>
              <a:rPr lang="en-US" dirty="0" err="1" smtClean="0">
                <a:latin typeface="Arial" charset="0"/>
                <a:cs typeface="Arial" charset="0"/>
                <a:sym typeface="Symbol" pitchFamily="18" charset="2"/>
              </a:rPr>
              <a:t>fertilisasi</a:t>
            </a:r>
            <a:r>
              <a:rPr lang="en-US" dirty="0" smtClean="0">
                <a:latin typeface="Arial" charset="0"/>
                <a:cs typeface="Arial" charset="0"/>
                <a:sym typeface="Symbol" pitchFamily="18" charset="2"/>
              </a:rPr>
              <a:t> </a:t>
            </a:r>
            <a:r>
              <a:rPr lang="en-US" dirty="0" err="1" smtClean="0">
                <a:latin typeface="Arial" charset="0"/>
                <a:cs typeface="Arial" charset="0"/>
                <a:sym typeface="Symbol" pitchFamily="18" charset="2"/>
              </a:rPr>
              <a:t>dan</a:t>
            </a:r>
            <a:r>
              <a:rPr lang="en-US" dirty="0" smtClean="0">
                <a:latin typeface="Arial" charset="0"/>
                <a:cs typeface="Arial" charset="0"/>
                <a:sym typeface="Symbol" pitchFamily="18" charset="2"/>
              </a:rPr>
              <a:t> </a:t>
            </a:r>
            <a:r>
              <a:rPr lang="en-US" dirty="0" err="1" smtClean="0">
                <a:latin typeface="Arial" charset="0"/>
                <a:cs typeface="Arial" charset="0"/>
                <a:sym typeface="Symbol" pitchFamily="18" charset="2"/>
              </a:rPr>
              <a:t>pembentukan</a:t>
            </a:r>
            <a:r>
              <a:rPr lang="en-US" dirty="0" smtClean="0">
                <a:latin typeface="Arial" charset="0"/>
                <a:cs typeface="Arial" charset="0"/>
                <a:sym typeface="Symbol" pitchFamily="18" charset="2"/>
              </a:rPr>
              <a:t> </a:t>
            </a:r>
            <a:r>
              <a:rPr lang="en-US" dirty="0" err="1" smtClean="0">
                <a:latin typeface="Arial" charset="0"/>
                <a:cs typeface="Arial" charset="0"/>
                <a:sym typeface="Symbol" pitchFamily="18" charset="2"/>
              </a:rPr>
              <a:t>individu</a:t>
            </a:r>
            <a:r>
              <a:rPr lang="en-US" dirty="0" smtClean="0">
                <a:latin typeface="Arial" charset="0"/>
                <a:cs typeface="Arial" charset="0"/>
                <a:sym typeface="Symbol" pitchFamily="18" charset="2"/>
              </a:rPr>
              <a:t> </a:t>
            </a:r>
            <a:r>
              <a:rPr lang="en-US" dirty="0" err="1" smtClean="0">
                <a:latin typeface="Arial" charset="0"/>
                <a:cs typeface="Arial" charset="0"/>
                <a:sym typeface="Symbol" pitchFamily="18" charset="2"/>
              </a:rPr>
              <a:t>baru</a:t>
            </a:r>
            <a:r>
              <a:rPr lang="en-US" dirty="0" smtClean="0">
                <a:latin typeface="Arial" charset="0"/>
                <a:cs typeface="Arial" charset="0"/>
                <a:sym typeface="Symbol" pitchFamily="18" charset="2"/>
              </a:rPr>
              <a:t> </a:t>
            </a:r>
            <a:r>
              <a:rPr lang="en-US" dirty="0" err="1" smtClean="0">
                <a:latin typeface="Arial" charset="0"/>
                <a:cs typeface="Arial" charset="0"/>
                <a:sym typeface="Symbol" pitchFamily="18" charset="2"/>
              </a:rPr>
              <a:t>berlangsung</a:t>
            </a:r>
            <a:r>
              <a:rPr lang="en-US" dirty="0" smtClean="0">
                <a:latin typeface="Arial" charset="0"/>
                <a:cs typeface="Arial" charset="0"/>
                <a:sym typeface="Symbol" pitchFamily="18" charset="2"/>
              </a:rPr>
              <a:t> </a:t>
            </a:r>
            <a:r>
              <a:rPr lang="en-US" dirty="0" err="1" smtClean="0">
                <a:latin typeface="Arial" charset="0"/>
                <a:cs typeface="Arial" charset="0"/>
                <a:sym typeface="Symbol" pitchFamily="18" charset="2"/>
              </a:rPr>
              <a:t>pada</a:t>
            </a:r>
            <a:r>
              <a:rPr lang="en-US" dirty="0" smtClean="0">
                <a:latin typeface="Arial" charset="0"/>
                <a:cs typeface="Arial" charset="0"/>
                <a:sym typeface="Symbol" pitchFamily="18" charset="2"/>
              </a:rPr>
              <a:t> organ </a:t>
            </a:r>
            <a:r>
              <a:rPr lang="en-US" dirty="0" err="1" smtClean="0">
                <a:latin typeface="Arial" charset="0"/>
                <a:cs typeface="Arial" charset="0"/>
                <a:sym typeface="Symbol" pitchFamily="18" charset="2"/>
              </a:rPr>
              <a:t>reproduksi</a:t>
            </a:r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DSCN4772"/>
          <p:cNvPicPr>
            <a:picLocks noChangeAspect="1" noChangeArrowheads="1"/>
          </p:cNvPicPr>
          <p:nvPr/>
        </p:nvPicPr>
        <p:blipFill>
          <a:blip r:embed="rId3" cstate="print">
            <a:lum bright="24000" contrast="42000"/>
          </a:blip>
          <a:srcRect l="5527" r="2740"/>
          <a:stretch>
            <a:fillRect/>
          </a:stretch>
        </p:blipFill>
        <p:spPr bwMode="auto">
          <a:xfrm>
            <a:off x="899616" y="471636"/>
            <a:ext cx="7416800" cy="5981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Blastocyst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95736" y="272611"/>
            <a:ext cx="4824536" cy="632474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6336704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>
                <a:latin typeface="+mn-lt"/>
              </a:rPr>
              <a:t>Inner cell mass ready for </a:t>
            </a:r>
            <a:r>
              <a:rPr lang="en-US" dirty="0" err="1" smtClean="0">
                <a:latin typeface="+mn-lt"/>
              </a:rPr>
              <a:t>gastrulation</a:t>
            </a:r>
            <a:r>
              <a:rPr lang="en-US" dirty="0" smtClean="0">
                <a:latin typeface="+mn-lt"/>
              </a:rPr>
              <a:t> </a:t>
            </a:r>
            <a:r>
              <a:rPr lang="en-US" dirty="0" smtClean="0">
                <a:latin typeface="+mn-lt"/>
                <a:sym typeface="Symbol"/>
              </a:rPr>
              <a:t> </a:t>
            </a:r>
            <a:r>
              <a:rPr lang="en-US" dirty="0" smtClean="0">
                <a:latin typeface="+mn-lt"/>
              </a:rPr>
              <a:t> the formation of 3 embryonic layers :</a:t>
            </a:r>
            <a:br>
              <a:rPr lang="en-US" dirty="0" smtClean="0">
                <a:latin typeface="+mn-lt"/>
              </a:rPr>
            </a:br>
            <a:r>
              <a:rPr lang="en-US" dirty="0" smtClean="0">
                <a:latin typeface="+mn-lt"/>
              </a:rPr>
              <a:t>- Ectoderm</a:t>
            </a:r>
            <a:br>
              <a:rPr lang="en-US" dirty="0" smtClean="0">
                <a:latin typeface="+mn-lt"/>
              </a:rPr>
            </a:br>
            <a:r>
              <a:rPr lang="en-US" dirty="0" smtClean="0">
                <a:latin typeface="+mn-lt"/>
              </a:rPr>
              <a:t>- Mesoderm</a:t>
            </a:r>
            <a:br>
              <a:rPr lang="en-US" dirty="0" smtClean="0">
                <a:latin typeface="+mn-lt"/>
              </a:rPr>
            </a:br>
            <a:r>
              <a:rPr lang="en-US" dirty="0" smtClean="0">
                <a:latin typeface="+mn-lt"/>
              </a:rPr>
              <a:t>- </a:t>
            </a:r>
            <a:r>
              <a:rPr lang="en-US" dirty="0" err="1" smtClean="0">
                <a:latin typeface="+mn-lt"/>
              </a:rPr>
              <a:t>Entoderm</a:t>
            </a:r>
            <a:endParaRPr lang="en-US" dirty="0" smtClean="0">
              <a:latin typeface="+mn-lt"/>
            </a:endParaRPr>
          </a:p>
          <a:p>
            <a:pPr>
              <a:buNone/>
            </a:pPr>
            <a:endParaRPr lang="en-US" dirty="0" smtClean="0">
              <a:latin typeface="+mn-lt"/>
            </a:endParaRPr>
          </a:p>
          <a:p>
            <a:r>
              <a:rPr lang="en-US" dirty="0" err="1" smtClean="0">
                <a:latin typeface="+mn-lt"/>
              </a:rPr>
              <a:t>Entoderm</a:t>
            </a:r>
            <a:r>
              <a:rPr lang="en-US" dirty="0" smtClean="0">
                <a:latin typeface="+mn-lt"/>
              </a:rPr>
              <a:t> is formed from cells lining the </a:t>
            </a:r>
            <a:r>
              <a:rPr lang="en-US" dirty="0" err="1" smtClean="0">
                <a:latin typeface="+mn-lt"/>
              </a:rPr>
              <a:t>blastocoel</a:t>
            </a:r>
            <a:r>
              <a:rPr lang="en-US" dirty="0" smtClean="0">
                <a:latin typeface="+mn-lt"/>
              </a:rPr>
              <a:t>, the </a:t>
            </a:r>
            <a:r>
              <a:rPr lang="en-US" dirty="0" err="1" smtClean="0">
                <a:latin typeface="+mn-lt"/>
              </a:rPr>
              <a:t>entoderm</a:t>
            </a:r>
            <a:r>
              <a:rPr lang="en-US" dirty="0" smtClean="0">
                <a:latin typeface="+mn-lt"/>
              </a:rPr>
              <a:t> surrounding the </a:t>
            </a:r>
            <a:r>
              <a:rPr lang="en-US" dirty="0" err="1" smtClean="0">
                <a:latin typeface="+mn-lt"/>
              </a:rPr>
              <a:t>blastocoel</a:t>
            </a:r>
            <a:r>
              <a:rPr lang="en-US" dirty="0" smtClean="0">
                <a:latin typeface="+mn-lt"/>
              </a:rPr>
              <a:t> will becoming primitive yolk sac</a:t>
            </a:r>
            <a:r>
              <a:rPr lang="en-US" dirty="0" smtClean="0">
                <a:latin typeface="+mn-lt"/>
              </a:rPr>
              <a:t>.</a:t>
            </a:r>
          </a:p>
          <a:p>
            <a:pPr>
              <a:buNone/>
            </a:pPr>
            <a:endParaRPr lang="en-US" dirty="0" smtClean="0">
              <a:latin typeface="+mn-lt"/>
            </a:endParaRPr>
          </a:p>
          <a:p>
            <a:r>
              <a:rPr lang="en-US" dirty="0" smtClean="0">
                <a:latin typeface="+mn-lt"/>
              </a:rPr>
              <a:t>Ectoderm is formed from the </a:t>
            </a:r>
            <a:r>
              <a:rPr lang="en-US" dirty="0" err="1" smtClean="0">
                <a:latin typeface="+mn-lt"/>
              </a:rPr>
              <a:t>delamination</a:t>
            </a:r>
            <a:r>
              <a:rPr lang="en-US" dirty="0" smtClean="0">
                <a:latin typeface="+mn-lt"/>
              </a:rPr>
              <a:t> of </a:t>
            </a:r>
            <a:r>
              <a:rPr lang="en-US" dirty="0" err="1" smtClean="0">
                <a:latin typeface="+mn-lt"/>
              </a:rPr>
              <a:t>entoderm</a:t>
            </a:r>
            <a:r>
              <a:rPr lang="en-US" dirty="0" smtClean="0">
                <a:latin typeface="+mn-lt"/>
              </a:rPr>
              <a:t> creating the layer next to the former layer </a:t>
            </a:r>
            <a:r>
              <a:rPr lang="en-US" dirty="0" smtClean="0">
                <a:latin typeface="+mn-lt"/>
                <a:sym typeface="Symbol"/>
              </a:rPr>
              <a:t> ectoderm is separated from </a:t>
            </a:r>
            <a:r>
              <a:rPr lang="en-US" dirty="0" err="1" smtClean="0">
                <a:latin typeface="+mn-lt"/>
                <a:sym typeface="Symbol"/>
              </a:rPr>
              <a:t>trophoblast</a:t>
            </a:r>
            <a:r>
              <a:rPr lang="en-US" dirty="0" smtClean="0">
                <a:latin typeface="+mn-lt"/>
                <a:sym typeface="Symbol"/>
              </a:rPr>
              <a:t> </a:t>
            </a:r>
            <a:r>
              <a:rPr lang="en-US" dirty="0" smtClean="0">
                <a:latin typeface="+mn-lt"/>
                <a:sym typeface="Symbol"/>
              </a:rPr>
              <a:t>&amp; create the </a:t>
            </a:r>
            <a:r>
              <a:rPr lang="en-US" dirty="0" smtClean="0">
                <a:sym typeface="Symbol"/>
              </a:rPr>
              <a:t>c</a:t>
            </a:r>
            <a:r>
              <a:rPr lang="en-US" dirty="0" smtClean="0">
                <a:latin typeface="+mn-lt"/>
                <a:sym typeface="Symbol"/>
              </a:rPr>
              <a:t>avity </a:t>
            </a:r>
            <a:r>
              <a:rPr lang="en-US" dirty="0" smtClean="0">
                <a:latin typeface="+mn-lt"/>
                <a:sym typeface="Symbol"/>
              </a:rPr>
              <a:t> </a:t>
            </a:r>
            <a:r>
              <a:rPr lang="en-US" dirty="0" err="1" smtClean="0">
                <a:latin typeface="+mn-lt"/>
                <a:sym typeface="Symbol"/>
              </a:rPr>
              <a:t>amnionic</a:t>
            </a:r>
            <a:r>
              <a:rPr lang="en-US" dirty="0" smtClean="0">
                <a:latin typeface="+mn-lt"/>
                <a:sym typeface="Symbol"/>
              </a:rPr>
              <a:t> </a:t>
            </a:r>
            <a:r>
              <a:rPr lang="en-US" dirty="0" smtClean="0">
                <a:latin typeface="+mn-lt"/>
                <a:sym typeface="Symbol"/>
              </a:rPr>
              <a:t>cavity</a:t>
            </a:r>
            <a:endParaRPr lang="en-US" dirty="0" smtClean="0">
              <a:sym typeface="Symbol"/>
            </a:endParaRPr>
          </a:p>
          <a:p>
            <a:pPr>
              <a:buNone/>
            </a:pPr>
            <a:endParaRPr lang="en-US" dirty="0" smtClean="0">
              <a:latin typeface="+mn-lt"/>
            </a:endParaRPr>
          </a:p>
          <a:p>
            <a:r>
              <a:rPr lang="en-US" dirty="0" smtClean="0">
                <a:latin typeface="+mn-lt"/>
              </a:rPr>
              <a:t>Mesoderm is formed from </a:t>
            </a:r>
            <a:r>
              <a:rPr lang="en-US" dirty="0" err="1" smtClean="0">
                <a:latin typeface="+mn-lt"/>
              </a:rPr>
              <a:t>delamination</a:t>
            </a:r>
            <a:r>
              <a:rPr lang="en-US" dirty="0" smtClean="0">
                <a:latin typeface="+mn-lt"/>
              </a:rPr>
              <a:t> </a:t>
            </a:r>
            <a:r>
              <a:rPr lang="en-US" dirty="0" smtClean="0">
                <a:latin typeface="+mn-lt"/>
              </a:rPr>
              <a:t>of </a:t>
            </a:r>
            <a:r>
              <a:rPr lang="en-US" dirty="0" err="1" smtClean="0">
                <a:latin typeface="+mn-lt"/>
              </a:rPr>
              <a:t>Hensen’s</a:t>
            </a:r>
            <a:r>
              <a:rPr lang="en-US" dirty="0" smtClean="0">
                <a:latin typeface="+mn-lt"/>
              </a:rPr>
              <a:t>  node and situated between ectoderm and </a:t>
            </a:r>
            <a:r>
              <a:rPr lang="en-US" dirty="0" err="1" smtClean="0">
                <a:latin typeface="+mn-lt"/>
              </a:rPr>
              <a:t>entoderm</a:t>
            </a:r>
            <a:r>
              <a:rPr lang="en-US" dirty="0" smtClean="0">
                <a:latin typeface="+mn-lt"/>
              </a:rPr>
              <a:t> during </a:t>
            </a:r>
            <a:r>
              <a:rPr lang="en-US" dirty="0" err="1" smtClean="0">
                <a:latin typeface="+mn-lt"/>
              </a:rPr>
              <a:t>gastrulation</a:t>
            </a:r>
            <a:r>
              <a:rPr lang="en-US" dirty="0" smtClean="0">
                <a:latin typeface="+mn-lt"/>
              </a:rPr>
              <a:t> process.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img022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9512" y="188640"/>
            <a:ext cx="4137653" cy="3103240"/>
          </a:xfrm>
          <a:prstGeom prst="rect">
            <a:avLst/>
          </a:prstGeom>
        </p:spPr>
      </p:pic>
      <p:pic>
        <p:nvPicPr>
          <p:cNvPr id="6" name="Picture 5" descr="streak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499992" y="2351723"/>
            <a:ext cx="4464496" cy="431763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xia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71600" y="908720"/>
            <a:ext cx="7190071" cy="513850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migration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36493" y="980728"/>
            <a:ext cx="8655987" cy="460851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en-US" dirty="0" smtClean="0"/>
              <a:t>Development potential of embryonic germ layers 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Ectoderm is potentially develop into organs of :</a:t>
            </a:r>
            <a:br>
              <a:rPr lang="en-US" dirty="0" smtClean="0"/>
            </a:br>
            <a:r>
              <a:rPr lang="en-US" dirty="0" smtClean="0"/>
              <a:t>- nervous system</a:t>
            </a:r>
            <a:br>
              <a:rPr lang="en-US" dirty="0" smtClean="0"/>
            </a:br>
            <a:r>
              <a:rPr lang="en-US" dirty="0" smtClean="0"/>
              <a:t>- epidermis and its derivatives</a:t>
            </a:r>
            <a:br>
              <a:rPr lang="en-US" dirty="0" smtClean="0"/>
            </a:br>
            <a:r>
              <a:rPr lang="en-US" dirty="0" smtClean="0"/>
              <a:t>- sensory organs – olfactory, auditory, sight, outer </a:t>
            </a:r>
            <a:br>
              <a:rPr lang="en-US" dirty="0" smtClean="0"/>
            </a:br>
            <a:r>
              <a:rPr lang="en-US" dirty="0" smtClean="0"/>
              <a:t>   digestive (mouth) organs.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Mesoderm is potentially develop into organs of :</a:t>
            </a:r>
            <a:br>
              <a:rPr lang="en-US" dirty="0" smtClean="0"/>
            </a:br>
            <a:r>
              <a:rPr lang="en-US" dirty="0" smtClean="0"/>
              <a:t>- cardio vascular system</a:t>
            </a:r>
            <a:br>
              <a:rPr lang="en-US" dirty="0" smtClean="0"/>
            </a:br>
            <a:r>
              <a:rPr lang="en-US" dirty="0" smtClean="0"/>
              <a:t>- musculoskeletal system</a:t>
            </a:r>
            <a:br>
              <a:rPr lang="en-US" dirty="0" smtClean="0"/>
            </a:br>
            <a:r>
              <a:rPr lang="en-US" dirty="0" smtClean="0"/>
              <a:t>- </a:t>
            </a:r>
            <a:r>
              <a:rPr lang="en-US" dirty="0" err="1" smtClean="0"/>
              <a:t>urogenital</a:t>
            </a:r>
            <a:r>
              <a:rPr lang="en-US" dirty="0" smtClean="0"/>
              <a:t> system</a:t>
            </a:r>
            <a:br>
              <a:rPr lang="en-US" dirty="0" smtClean="0"/>
            </a:br>
            <a:r>
              <a:rPr lang="en-US" dirty="0" smtClean="0"/>
              <a:t>- peritoneal membranes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err="1" smtClean="0"/>
              <a:t>Entoderm</a:t>
            </a:r>
            <a:r>
              <a:rPr lang="en-US" dirty="0" smtClean="0"/>
              <a:t> is potentially develop into organs of :</a:t>
            </a:r>
            <a:br>
              <a:rPr lang="en-US" dirty="0" smtClean="0"/>
            </a:br>
            <a:r>
              <a:rPr lang="en-US" dirty="0" smtClean="0"/>
              <a:t>- gastrointestinal tracts &amp; associate glands</a:t>
            </a:r>
            <a:br>
              <a:rPr lang="en-US" dirty="0" smtClean="0"/>
            </a:br>
            <a:r>
              <a:rPr lang="en-US" dirty="0" smtClean="0"/>
              <a:t>- respiratory tracts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id-ID" sz="3200" dirty="0" smtClean="0">
                <a:latin typeface="Arial" charset="0"/>
              </a:rPr>
              <a:t>Implantation and the formation of placenta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5256584"/>
          </a:xfrm>
        </p:spPr>
        <p:txBody>
          <a:bodyPr>
            <a:normAutofit fontScale="77500" lnSpcReduction="20000"/>
          </a:bodyPr>
          <a:lstStyle/>
          <a:p>
            <a:r>
              <a:rPr lang="id-ID" dirty="0" smtClean="0">
                <a:latin typeface="Arial" charset="0"/>
              </a:rPr>
              <a:t>the embryo reach endometrium of lutheal phase, </a:t>
            </a:r>
            <a:br>
              <a:rPr lang="id-ID" dirty="0" smtClean="0">
                <a:latin typeface="Arial" charset="0"/>
              </a:rPr>
            </a:br>
            <a:r>
              <a:rPr lang="id-ID" dirty="0" smtClean="0">
                <a:latin typeface="Arial" charset="0"/>
              </a:rPr>
              <a:t>consisting compact and spongy layer</a:t>
            </a:r>
            <a:r>
              <a:rPr lang="id-ID" dirty="0" smtClean="0">
                <a:latin typeface="Arial" charset="0"/>
              </a:rPr>
              <a:t>.</a:t>
            </a:r>
            <a:endParaRPr lang="en-US" dirty="0" smtClean="0">
              <a:latin typeface="Arial" charset="0"/>
            </a:endParaRPr>
          </a:p>
          <a:p>
            <a:pPr>
              <a:buNone/>
            </a:pPr>
            <a:endParaRPr lang="en-US" dirty="0" smtClean="0">
              <a:latin typeface="Arial" charset="0"/>
            </a:endParaRPr>
          </a:p>
          <a:p>
            <a:r>
              <a:rPr lang="id-ID" dirty="0" smtClean="0">
                <a:latin typeface="Arial" charset="0"/>
              </a:rPr>
              <a:t>the trophoblast erodes compact layer, proliferate </a:t>
            </a:r>
            <a:r>
              <a:rPr lang="id-ID" dirty="0" smtClean="0">
                <a:latin typeface="Arial" charset="0"/>
              </a:rPr>
              <a:t>and </a:t>
            </a:r>
            <a:r>
              <a:rPr lang="id-ID" dirty="0" smtClean="0">
                <a:latin typeface="Arial" charset="0"/>
              </a:rPr>
              <a:t>penetrate the spongy layer </a:t>
            </a:r>
            <a:r>
              <a:rPr lang="id-ID" dirty="0" smtClean="0">
                <a:latin typeface="Arial" charset="0"/>
                <a:cs typeface="Arial" charset="0"/>
                <a:sym typeface="Symbol" pitchFamily="18" charset="2"/>
              </a:rPr>
              <a:t> </a:t>
            </a:r>
            <a:r>
              <a:rPr lang="id-ID" dirty="0" smtClean="0">
                <a:latin typeface="Arial" charset="0"/>
                <a:cs typeface="Arial" charset="0"/>
                <a:sym typeface="Symbol" pitchFamily="18" charset="2"/>
              </a:rPr>
              <a:t>endometrium</a:t>
            </a:r>
            <a:r>
              <a:rPr lang="en-US" dirty="0" smtClean="0">
                <a:latin typeface="Arial" charset="0"/>
                <a:cs typeface="Arial" charset="0"/>
                <a:sym typeface="Symbol" pitchFamily="18" charset="2"/>
              </a:rPr>
              <a:t> </a:t>
            </a:r>
            <a:r>
              <a:rPr lang="id-ID" dirty="0" smtClean="0">
                <a:latin typeface="Arial" charset="0"/>
                <a:cs typeface="Arial" charset="0"/>
                <a:sym typeface="Symbol" pitchFamily="18" charset="2"/>
              </a:rPr>
              <a:t>increase </a:t>
            </a:r>
            <a:r>
              <a:rPr lang="id-ID" dirty="0" smtClean="0">
                <a:latin typeface="Arial" charset="0"/>
                <a:cs typeface="Arial" charset="0"/>
                <a:sym typeface="Symbol" pitchFamily="18" charset="2"/>
              </a:rPr>
              <a:t>secretion &amp; vascularisation — </a:t>
            </a:r>
            <a:r>
              <a:rPr lang="id-ID" dirty="0" smtClean="0">
                <a:latin typeface="Arial" charset="0"/>
                <a:cs typeface="Arial" charset="0"/>
                <a:sym typeface="Symbol" pitchFamily="18" charset="2"/>
              </a:rPr>
              <a:t>decidual</a:t>
            </a:r>
            <a:r>
              <a:rPr lang="en-US" dirty="0" smtClean="0">
                <a:latin typeface="Arial" charset="0"/>
                <a:cs typeface="Arial" charset="0"/>
                <a:sym typeface="Symbol" pitchFamily="18" charset="2"/>
              </a:rPr>
              <a:t> </a:t>
            </a:r>
            <a:r>
              <a:rPr lang="id-ID" dirty="0" smtClean="0">
                <a:latin typeface="Arial" charset="0"/>
                <a:cs typeface="Arial" charset="0"/>
                <a:sym typeface="Symbol" pitchFamily="18" charset="2"/>
              </a:rPr>
              <a:t>tissue </a:t>
            </a:r>
            <a:r>
              <a:rPr lang="id-ID" dirty="0" smtClean="0">
                <a:latin typeface="Arial" charset="0"/>
                <a:cs typeface="Arial" charset="0"/>
                <a:sym typeface="Symbol" pitchFamily="18" charset="2"/>
              </a:rPr>
              <a:t>(endometrium of pregnancy</a:t>
            </a:r>
            <a:r>
              <a:rPr lang="id-ID" dirty="0" smtClean="0">
                <a:latin typeface="Arial" charset="0"/>
                <a:cs typeface="Arial" charset="0"/>
                <a:sym typeface="Symbol" pitchFamily="18" charset="2"/>
              </a:rPr>
              <a:t>).</a:t>
            </a:r>
            <a:endParaRPr lang="en-US" dirty="0" smtClean="0">
              <a:latin typeface="Arial" charset="0"/>
              <a:cs typeface="Arial" charset="0"/>
              <a:sym typeface="Symbol" pitchFamily="18" charset="2"/>
            </a:endParaRPr>
          </a:p>
          <a:p>
            <a:pPr>
              <a:buNone/>
            </a:pPr>
            <a:endParaRPr lang="en-US" dirty="0" smtClean="0">
              <a:latin typeface="Arial" charset="0"/>
              <a:cs typeface="Arial" charset="0"/>
              <a:sym typeface="Symbol" pitchFamily="18" charset="2"/>
            </a:endParaRPr>
          </a:p>
          <a:p>
            <a:r>
              <a:rPr lang="id-ID" dirty="0" smtClean="0">
                <a:latin typeface="Arial" charset="0"/>
                <a:cs typeface="Arial" charset="0"/>
                <a:sym typeface="Symbol" pitchFamily="18" charset="2"/>
              </a:rPr>
              <a:t>the proliferation of trophoblast produces syncytial </a:t>
            </a:r>
            <a:br>
              <a:rPr lang="id-ID" dirty="0" smtClean="0">
                <a:latin typeface="Arial" charset="0"/>
                <a:cs typeface="Arial" charset="0"/>
                <a:sym typeface="Symbol" pitchFamily="18" charset="2"/>
              </a:rPr>
            </a:br>
            <a:r>
              <a:rPr lang="id-ID" dirty="0" smtClean="0">
                <a:latin typeface="Arial" charset="0"/>
                <a:cs typeface="Arial" charset="0"/>
                <a:sym typeface="Symbol" pitchFamily="18" charset="2"/>
              </a:rPr>
              <a:t>(multinucleated) cells that expand throughout the </a:t>
            </a:r>
            <a:br>
              <a:rPr lang="id-ID" dirty="0" smtClean="0">
                <a:latin typeface="Arial" charset="0"/>
                <a:cs typeface="Arial" charset="0"/>
                <a:sym typeface="Symbol" pitchFamily="18" charset="2"/>
              </a:rPr>
            </a:br>
            <a:r>
              <a:rPr lang="id-ID" dirty="0" smtClean="0">
                <a:latin typeface="Arial" charset="0"/>
                <a:cs typeface="Arial" charset="0"/>
                <a:sym typeface="Symbol" pitchFamily="18" charset="2"/>
              </a:rPr>
              <a:t>spongy layer  syncytiotrophoblast &amp; the former </a:t>
            </a:r>
            <a:br>
              <a:rPr lang="id-ID" dirty="0" smtClean="0">
                <a:latin typeface="Arial" charset="0"/>
                <a:cs typeface="Arial" charset="0"/>
                <a:sym typeface="Symbol" pitchFamily="18" charset="2"/>
              </a:rPr>
            </a:br>
            <a:r>
              <a:rPr lang="id-ID" dirty="0" smtClean="0">
                <a:latin typeface="Arial" charset="0"/>
                <a:cs typeface="Arial" charset="0"/>
                <a:sym typeface="Symbol" pitchFamily="18" charset="2"/>
              </a:rPr>
              <a:t>trophoblast lining blastocoel  cytotrophoblast</a:t>
            </a:r>
            <a:r>
              <a:rPr lang="id-ID" dirty="0" smtClean="0">
                <a:latin typeface="Arial" charset="0"/>
                <a:cs typeface="Arial" charset="0"/>
                <a:sym typeface="Symbol" pitchFamily="18" charset="2"/>
              </a:rPr>
              <a:t>.</a:t>
            </a:r>
            <a:endParaRPr lang="en-US" dirty="0" smtClean="0">
              <a:latin typeface="Arial" charset="0"/>
              <a:cs typeface="Arial" charset="0"/>
              <a:sym typeface="Symbol" pitchFamily="18" charset="2"/>
            </a:endParaRPr>
          </a:p>
          <a:p>
            <a:pPr>
              <a:buNone/>
            </a:pPr>
            <a:endParaRPr lang="en-US" dirty="0" smtClean="0">
              <a:latin typeface="Arial" charset="0"/>
              <a:cs typeface="Arial" charset="0"/>
              <a:sym typeface="Symbol" pitchFamily="18" charset="2"/>
            </a:endParaRPr>
          </a:p>
          <a:p>
            <a:r>
              <a:rPr lang="id-ID" dirty="0" smtClean="0">
                <a:latin typeface="Arial" charset="0"/>
                <a:cs typeface="Arial" charset="0"/>
                <a:sym typeface="Symbol" pitchFamily="18" charset="2"/>
              </a:rPr>
              <a:t>cytotrophoblast &amp; </a:t>
            </a:r>
            <a:r>
              <a:rPr lang="id-ID" dirty="0" smtClean="0">
                <a:latin typeface="Arial" charset="0"/>
                <a:cs typeface="Arial" charset="0"/>
                <a:sym typeface="Symbol" pitchFamily="18" charset="2"/>
              </a:rPr>
              <a:t>syn</a:t>
            </a:r>
            <a:r>
              <a:rPr lang="en-US" dirty="0" err="1" smtClean="0">
                <a:latin typeface="Arial" charset="0"/>
                <a:cs typeface="Arial" charset="0"/>
                <a:sym typeface="Symbol" pitchFamily="18" charset="2"/>
              </a:rPr>
              <a:t>cytio</a:t>
            </a:r>
            <a:r>
              <a:rPr lang="id-ID" dirty="0" smtClean="0">
                <a:latin typeface="Arial" charset="0"/>
                <a:cs typeface="Arial" charset="0"/>
                <a:sym typeface="Symbol" pitchFamily="18" charset="2"/>
              </a:rPr>
              <a:t>trophoblast </a:t>
            </a:r>
            <a:r>
              <a:rPr lang="id-ID" dirty="0" smtClean="0">
                <a:latin typeface="Arial" charset="0"/>
                <a:cs typeface="Arial" charset="0"/>
                <a:sym typeface="Symbol" pitchFamily="18" charset="2"/>
              </a:rPr>
              <a:t>grows forming a </a:t>
            </a:r>
            <a:br>
              <a:rPr lang="id-ID" dirty="0" smtClean="0">
                <a:latin typeface="Arial" charset="0"/>
                <a:cs typeface="Arial" charset="0"/>
                <a:sym typeface="Symbol" pitchFamily="18" charset="2"/>
              </a:rPr>
            </a:br>
            <a:r>
              <a:rPr lang="id-ID" dirty="0" smtClean="0">
                <a:latin typeface="Arial" charset="0"/>
                <a:cs typeface="Arial" charset="0"/>
                <a:sym typeface="Symbol" pitchFamily="18" charset="2"/>
              </a:rPr>
              <a:t>mass &amp; protrude outward  chorionic villi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544616"/>
          </a:xfrm>
        </p:spPr>
        <p:txBody>
          <a:bodyPr>
            <a:normAutofit fontScale="85000" lnSpcReduction="10000"/>
          </a:bodyPr>
          <a:lstStyle/>
          <a:p>
            <a:r>
              <a:rPr lang="id-ID" dirty="0" smtClean="0">
                <a:latin typeface="Arial" charset="0"/>
              </a:rPr>
              <a:t>chorionic villi facing/associated with basal decidua are growing more intensive &amp; develop</a:t>
            </a:r>
            <a:r>
              <a:rPr lang="en-US" dirty="0" smtClean="0">
                <a:latin typeface="Arial" charset="0"/>
              </a:rPr>
              <a:t> </a:t>
            </a:r>
            <a:r>
              <a:rPr lang="id-ID" dirty="0" smtClean="0">
                <a:latin typeface="Arial" charset="0"/>
              </a:rPr>
              <a:t>branches </a:t>
            </a:r>
            <a:r>
              <a:rPr lang="id-ID" dirty="0" smtClean="0">
                <a:latin typeface="Arial" charset="0"/>
                <a:sym typeface="Symbol" pitchFamily="18" charset="2"/>
              </a:rPr>
              <a:t> chorion frondosum. </a:t>
            </a:r>
            <a:endParaRPr lang="en-US" dirty="0" smtClean="0">
              <a:latin typeface="Arial" charset="0"/>
              <a:sym typeface="Symbol" pitchFamily="18" charset="2"/>
            </a:endParaRPr>
          </a:p>
          <a:p>
            <a:pPr>
              <a:buNone/>
            </a:pPr>
            <a:endParaRPr lang="en-US" dirty="0" smtClean="0">
              <a:latin typeface="Arial" charset="0"/>
              <a:sym typeface="Symbol" pitchFamily="18" charset="2"/>
            </a:endParaRPr>
          </a:p>
          <a:p>
            <a:r>
              <a:rPr lang="id-ID" dirty="0" smtClean="0">
                <a:latin typeface="Arial" charset="0"/>
                <a:sym typeface="Symbol" pitchFamily="18" charset="2"/>
              </a:rPr>
              <a:t>the spaces between chorionic villis  intervillous </a:t>
            </a:r>
            <a:br>
              <a:rPr lang="id-ID" dirty="0" smtClean="0">
                <a:latin typeface="Arial" charset="0"/>
                <a:sym typeface="Symbol" pitchFamily="18" charset="2"/>
              </a:rPr>
            </a:br>
            <a:r>
              <a:rPr lang="id-ID" dirty="0" smtClean="0">
                <a:latin typeface="Arial" charset="0"/>
                <a:sym typeface="Symbol" pitchFamily="18" charset="2"/>
              </a:rPr>
              <a:t>spaces </a:t>
            </a:r>
            <a:r>
              <a:rPr lang="id-ID" dirty="0" smtClean="0">
                <a:latin typeface="Arial" charset="0"/>
                <a:cs typeface="Arial" charset="0"/>
                <a:sym typeface="Symbol" pitchFamily="18" charset="2"/>
              </a:rPr>
              <a:t>— into which maternal capillary supply</a:t>
            </a:r>
            <a:r>
              <a:rPr lang="en-US" dirty="0" smtClean="0">
                <a:latin typeface="Arial" charset="0"/>
                <a:cs typeface="Arial" charset="0"/>
                <a:sym typeface="Symbol" pitchFamily="18" charset="2"/>
              </a:rPr>
              <a:t> </a:t>
            </a:r>
            <a:r>
              <a:rPr lang="id-ID" dirty="0" smtClean="0">
                <a:latin typeface="Arial" charset="0"/>
                <a:cs typeface="Arial" charset="0"/>
                <a:sym typeface="Symbol" pitchFamily="18" charset="2"/>
              </a:rPr>
              <a:t>blood containing oxygen &amp; nutritive substances</a:t>
            </a:r>
            <a:r>
              <a:rPr lang="id-ID" dirty="0" smtClean="0">
                <a:latin typeface="Arial" charset="0"/>
                <a:cs typeface="Arial" charset="0"/>
                <a:sym typeface="Symbol" pitchFamily="18" charset="2"/>
              </a:rPr>
              <a:t>.</a:t>
            </a:r>
            <a:endParaRPr lang="en-US" dirty="0" smtClean="0">
              <a:latin typeface="Arial" charset="0"/>
              <a:cs typeface="Arial" charset="0"/>
              <a:sym typeface="Symbol" pitchFamily="18" charset="2"/>
            </a:endParaRPr>
          </a:p>
          <a:p>
            <a:pPr>
              <a:buNone/>
            </a:pPr>
            <a:endParaRPr lang="en-US" dirty="0" smtClean="0">
              <a:latin typeface="Arial" charset="0"/>
              <a:cs typeface="Arial" charset="0"/>
              <a:sym typeface="Symbol" pitchFamily="18" charset="2"/>
            </a:endParaRPr>
          </a:p>
          <a:p>
            <a:r>
              <a:rPr lang="id-ID" dirty="0" smtClean="0">
                <a:latin typeface="Arial" charset="0"/>
                <a:cs typeface="Arial" charset="0"/>
                <a:sym typeface="Symbol" pitchFamily="18" charset="2"/>
              </a:rPr>
              <a:t>oxygen &amp; nutritive substances diffuse to the chorionic villi  transported to embryo via capillary vessels in the chorionic villi  umbillical</a:t>
            </a:r>
            <a:r>
              <a:rPr lang="en-US" dirty="0" smtClean="0">
                <a:latin typeface="Arial" charset="0"/>
                <a:cs typeface="Arial" charset="0"/>
                <a:sym typeface="Symbol" pitchFamily="18" charset="2"/>
              </a:rPr>
              <a:t> </a:t>
            </a:r>
            <a:r>
              <a:rPr lang="id-ID" dirty="0" smtClean="0">
                <a:latin typeface="Arial" charset="0"/>
                <a:cs typeface="Arial" charset="0"/>
                <a:sym typeface="Symbol" pitchFamily="18" charset="2"/>
              </a:rPr>
              <a:t>vein within umbillical cord.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4"/>
          <p:cNvPicPr>
            <a:picLocks noGrp="1" noChangeAspect="1" noChangeArrowheads="1"/>
          </p:cNvPicPr>
          <p:nvPr>
            <p:ph type="title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2" descr="DSCN4773"/>
          <p:cNvPicPr>
            <a:picLocks noChangeAspect="1" noChangeArrowheads="1"/>
          </p:cNvPicPr>
          <p:nvPr/>
        </p:nvPicPr>
        <p:blipFill>
          <a:blip r:embed="rId3" cstate="print">
            <a:lum bright="30000" contrast="36000"/>
          </a:blip>
          <a:srcRect l="12544" r="7481" b="3529"/>
          <a:stretch>
            <a:fillRect/>
          </a:stretch>
        </p:blipFill>
        <p:spPr bwMode="auto">
          <a:xfrm>
            <a:off x="2411760" y="228600"/>
            <a:ext cx="4598640" cy="624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4"/>
          <p:cNvSpPr>
            <a:spLocks noChangeArrowheads="1"/>
          </p:cNvSpPr>
          <p:nvPr/>
        </p:nvSpPr>
        <p:spPr bwMode="auto">
          <a:xfrm>
            <a:off x="685800" y="609600"/>
            <a:ext cx="7772400" cy="11430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GB" sz="4400" dirty="0">
                <a:solidFill>
                  <a:schemeClr val="tx2"/>
                </a:solidFill>
              </a:rPr>
              <a:t>Placenta formation</a:t>
            </a:r>
          </a:p>
        </p:txBody>
      </p:sp>
      <p:pic>
        <p:nvPicPr>
          <p:cNvPr id="38915" name="Picture 5" descr="placenta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71800" y="2133600"/>
            <a:ext cx="6019800" cy="2843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16" name="Picture 6" descr="Decidua basalis-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0" y="4949825"/>
            <a:ext cx="2438400" cy="1908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17" name="Picture 7" descr="Uterine epithelium-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8600" y="1828800"/>
            <a:ext cx="2493963" cy="289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18" name="Picture 8" descr="embryo-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876800" y="5410200"/>
            <a:ext cx="3481388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4"/>
          <p:cNvSpPr>
            <a:spLocks noChangeArrowheads="1"/>
          </p:cNvSpPr>
          <p:nvPr/>
        </p:nvSpPr>
        <p:spPr bwMode="auto">
          <a:xfrm>
            <a:off x="685800" y="609600"/>
            <a:ext cx="7772400" cy="11430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GB" sz="4400">
                <a:solidFill>
                  <a:schemeClr val="tx2"/>
                </a:solidFill>
              </a:rPr>
              <a:t>Placenta</a:t>
            </a:r>
          </a:p>
        </p:txBody>
      </p:sp>
      <p:pic>
        <p:nvPicPr>
          <p:cNvPr id="39939" name="Picture 5" descr="placenta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2068513"/>
            <a:ext cx="8686800" cy="4103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136377" y="2636912"/>
            <a:ext cx="6871240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en-US" sz="88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THANK YOU</a:t>
            </a:r>
            <a:endParaRPr lang="en-US" sz="88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4"/>
          <p:cNvPicPr>
            <a:picLocks noGrp="1" noChangeAspect="1" noChangeArrowheads="1"/>
          </p:cNvPicPr>
          <p:nvPr>
            <p:ph type="title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Grp="1" noChangeAspect="1" noChangeArrowheads="1"/>
          </p:cNvPicPr>
          <p:nvPr>
            <p:ph type="title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Grp="1" noChangeAspect="1" noChangeArrowheads="1"/>
          </p:cNvPicPr>
          <p:nvPr>
            <p:ph type="title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Gametogenesis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25144"/>
          </a:xfrm>
        </p:spPr>
        <p:txBody>
          <a:bodyPr>
            <a:normAutofit fontScale="77500" lnSpcReduction="20000"/>
          </a:bodyPr>
          <a:lstStyle/>
          <a:p>
            <a:pPr marL="457200" indent="-457200"/>
            <a:r>
              <a:rPr lang="en-US" dirty="0" err="1" smtClean="0">
                <a:latin typeface="Arial" charset="0"/>
              </a:rPr>
              <a:t>Sel</a:t>
            </a:r>
            <a:r>
              <a:rPr lang="en-US" dirty="0" smtClean="0">
                <a:latin typeface="Arial" charset="0"/>
              </a:rPr>
              <a:t> germinal primordial </a:t>
            </a:r>
            <a:r>
              <a:rPr lang="en-US" dirty="0" err="1" smtClean="0">
                <a:latin typeface="Arial" charset="0"/>
              </a:rPr>
              <a:t>atau</a:t>
            </a:r>
            <a:r>
              <a:rPr lang="en-US" dirty="0" smtClean="0">
                <a:latin typeface="Arial" charset="0"/>
              </a:rPr>
              <a:t> Primordial </a:t>
            </a:r>
            <a:r>
              <a:rPr lang="en-US" dirty="0" smtClean="0">
                <a:latin typeface="Arial" charset="0"/>
              </a:rPr>
              <a:t>germ cells (PGC) </a:t>
            </a:r>
            <a:r>
              <a:rPr lang="en-US" dirty="0" err="1" smtClean="0">
                <a:latin typeface="Arial" charset="0"/>
              </a:rPr>
              <a:t>berada</a:t>
            </a:r>
            <a:r>
              <a:rPr lang="en-US" dirty="0" smtClean="0">
                <a:latin typeface="Arial" charset="0"/>
              </a:rPr>
              <a:t> </a:t>
            </a:r>
            <a:r>
              <a:rPr lang="en-US" dirty="0" err="1" smtClean="0">
                <a:latin typeface="Arial" charset="0"/>
              </a:rPr>
              <a:t>dalam</a:t>
            </a:r>
            <a:r>
              <a:rPr lang="en-US" dirty="0" smtClean="0">
                <a:latin typeface="Arial" charset="0"/>
              </a:rPr>
              <a:t> </a:t>
            </a:r>
            <a:r>
              <a:rPr lang="en-US" dirty="0" err="1" smtClean="0">
                <a:latin typeface="Arial" charset="0"/>
              </a:rPr>
              <a:t>suatu</a:t>
            </a:r>
            <a:r>
              <a:rPr lang="en-US" dirty="0" smtClean="0">
                <a:latin typeface="Arial" charset="0"/>
              </a:rPr>
              <a:t> </a:t>
            </a:r>
            <a:r>
              <a:rPr lang="en-US" dirty="0" err="1" smtClean="0">
                <a:latin typeface="Arial" charset="0"/>
              </a:rPr>
              <a:t>struktur</a:t>
            </a:r>
            <a:r>
              <a:rPr lang="en-US" dirty="0" smtClean="0">
                <a:latin typeface="Arial" charset="0"/>
              </a:rPr>
              <a:t> yang </a:t>
            </a:r>
            <a:r>
              <a:rPr lang="en-US" dirty="0" err="1" smtClean="0">
                <a:latin typeface="Arial" charset="0"/>
              </a:rPr>
              <a:t>disebut</a:t>
            </a:r>
            <a:r>
              <a:rPr lang="en-US" dirty="0" smtClean="0">
                <a:latin typeface="Arial" charset="0"/>
              </a:rPr>
              <a:t> </a:t>
            </a:r>
            <a:r>
              <a:rPr lang="en-US" dirty="0" err="1" smtClean="0">
                <a:latin typeface="Arial" charset="0"/>
              </a:rPr>
              <a:t>dengan</a:t>
            </a:r>
            <a:r>
              <a:rPr lang="en-US" dirty="0" smtClean="0">
                <a:latin typeface="Arial" charset="0"/>
              </a:rPr>
              <a:t> </a:t>
            </a:r>
            <a:r>
              <a:rPr lang="en-US" dirty="0" smtClean="0">
                <a:latin typeface="Arial" charset="0"/>
              </a:rPr>
              <a:t>gonad </a:t>
            </a:r>
            <a:r>
              <a:rPr lang="en-US" dirty="0" err="1" smtClean="0">
                <a:latin typeface="Arial" charset="0"/>
              </a:rPr>
              <a:t>sejak</a:t>
            </a:r>
            <a:r>
              <a:rPr lang="en-US" dirty="0" smtClean="0">
                <a:latin typeface="Arial" charset="0"/>
              </a:rPr>
              <a:t> </a:t>
            </a:r>
            <a:r>
              <a:rPr lang="en-US" dirty="0" err="1" smtClean="0">
                <a:latin typeface="Arial" charset="0"/>
              </a:rPr>
              <a:t>proses</a:t>
            </a:r>
            <a:r>
              <a:rPr lang="en-US" dirty="0" smtClean="0">
                <a:latin typeface="Arial" charset="0"/>
              </a:rPr>
              <a:t> </a:t>
            </a:r>
            <a:r>
              <a:rPr lang="en-US" dirty="0" err="1" smtClean="0">
                <a:latin typeface="Arial" charset="0"/>
              </a:rPr>
              <a:t>perkembangan</a:t>
            </a:r>
            <a:r>
              <a:rPr lang="en-US" dirty="0" smtClean="0">
                <a:latin typeface="Arial" charset="0"/>
              </a:rPr>
              <a:t> </a:t>
            </a:r>
            <a:r>
              <a:rPr lang="en-US" dirty="0" err="1" smtClean="0">
                <a:latin typeface="Arial" charset="0"/>
              </a:rPr>
              <a:t>embrio</a:t>
            </a:r>
            <a:r>
              <a:rPr lang="en-US" dirty="0" smtClean="0">
                <a:latin typeface="Arial" charset="0"/>
              </a:rPr>
              <a:t> </a:t>
            </a:r>
          </a:p>
          <a:p>
            <a:pPr marL="457200" indent="-457200">
              <a:buNone/>
            </a:pPr>
            <a:r>
              <a:rPr lang="en-US" dirty="0" smtClean="0">
                <a:latin typeface="Arial" charset="0"/>
              </a:rPr>
              <a:t/>
            </a:r>
            <a:br>
              <a:rPr lang="en-US" dirty="0" smtClean="0">
                <a:latin typeface="Arial" charset="0"/>
              </a:rPr>
            </a:br>
            <a:r>
              <a:rPr lang="en-US" dirty="0" smtClean="0">
                <a:latin typeface="Arial" charset="0"/>
              </a:rPr>
              <a:t>♂</a:t>
            </a:r>
            <a:r>
              <a:rPr lang="en-US" dirty="0" smtClean="0">
                <a:latin typeface="Arial" charset="0"/>
                <a:sym typeface="Symbol" pitchFamily="18" charset="2"/>
              </a:rPr>
              <a:t></a:t>
            </a:r>
            <a:r>
              <a:rPr lang="id-ID" dirty="0" smtClean="0">
                <a:latin typeface="Arial" charset="0"/>
                <a:sym typeface="Symbol" pitchFamily="18" charset="2"/>
              </a:rPr>
              <a:t> </a:t>
            </a:r>
            <a:r>
              <a:rPr lang="en-US" dirty="0" err="1" smtClean="0">
                <a:latin typeface="Arial" charset="0"/>
                <a:sym typeface="Symbol" pitchFamily="18" charset="2"/>
              </a:rPr>
              <a:t>spermatogonium</a:t>
            </a:r>
            <a:r>
              <a:rPr lang="en-US" dirty="0" smtClean="0">
                <a:latin typeface="Arial" charset="0"/>
                <a:sym typeface="Symbol" pitchFamily="18" charset="2"/>
              </a:rPr>
              <a:t> </a:t>
            </a:r>
            <a:r>
              <a:rPr lang="en-US" dirty="0" smtClean="0">
                <a:latin typeface="Arial" charset="0"/>
                <a:sym typeface="Symbol" pitchFamily="18" charset="2"/>
              </a:rPr>
              <a:t> </a:t>
            </a:r>
            <a:r>
              <a:rPr lang="en-US" dirty="0" err="1" smtClean="0">
                <a:latin typeface="Arial" charset="0"/>
                <a:sym typeface="Symbol" pitchFamily="18" charset="2"/>
              </a:rPr>
              <a:t>di</a:t>
            </a:r>
            <a:r>
              <a:rPr lang="en-US" dirty="0" smtClean="0">
                <a:latin typeface="Arial" charset="0"/>
                <a:sym typeface="Symbol" pitchFamily="18" charset="2"/>
              </a:rPr>
              <a:t> testis : </a:t>
            </a:r>
            <a:r>
              <a:rPr lang="en-US" dirty="0" err="1" smtClean="0">
                <a:latin typeface="Arial" charset="0"/>
                <a:sym typeface="Symbol" pitchFamily="18" charset="2"/>
              </a:rPr>
              <a:t>tubulus</a:t>
            </a:r>
            <a:r>
              <a:rPr lang="en-US" dirty="0" smtClean="0">
                <a:latin typeface="Arial" charset="0"/>
                <a:sym typeface="Symbol" pitchFamily="18" charset="2"/>
              </a:rPr>
              <a:t> </a:t>
            </a:r>
            <a:r>
              <a:rPr lang="en-US" dirty="0" err="1" smtClean="0">
                <a:latin typeface="Arial" charset="0"/>
                <a:sym typeface="Symbol" pitchFamily="18" charset="2"/>
              </a:rPr>
              <a:t>seminiferus</a:t>
            </a:r>
            <a:r>
              <a:rPr lang="en-US" dirty="0" smtClean="0">
                <a:latin typeface="Arial" charset="0"/>
                <a:sym typeface="Symbol" pitchFamily="18" charset="2"/>
              </a:rPr>
              <a:t> </a:t>
            </a:r>
            <a:r>
              <a:rPr lang="en-US" dirty="0" smtClean="0">
                <a:latin typeface="Arial" charset="0"/>
                <a:sym typeface="Symbol" pitchFamily="18" charset="2"/>
              </a:rPr>
              <a:t/>
            </a:r>
            <a:br>
              <a:rPr lang="en-US" dirty="0" smtClean="0">
                <a:latin typeface="Arial" charset="0"/>
                <a:sym typeface="Symbol" pitchFamily="18" charset="2"/>
              </a:rPr>
            </a:br>
            <a:r>
              <a:rPr lang="en-US" dirty="0" smtClean="0">
                <a:latin typeface="Arial" charset="0"/>
                <a:sym typeface="Symbol" pitchFamily="18" charset="2"/>
              </a:rPr>
              <a:t>♀</a:t>
            </a:r>
            <a:r>
              <a:rPr lang="en-US" dirty="0" smtClean="0">
                <a:latin typeface="Arial" charset="0"/>
                <a:sym typeface="Symbol" pitchFamily="18" charset="2"/>
              </a:rPr>
              <a:t></a:t>
            </a:r>
            <a:r>
              <a:rPr lang="id-ID" dirty="0" smtClean="0">
                <a:latin typeface="Arial" charset="0"/>
                <a:sym typeface="Symbol" pitchFamily="18" charset="2"/>
              </a:rPr>
              <a:t> </a:t>
            </a:r>
            <a:r>
              <a:rPr lang="en-US" dirty="0" err="1" smtClean="0">
                <a:latin typeface="Arial" charset="0"/>
                <a:cs typeface="Arial" charset="0"/>
                <a:sym typeface="Symbol" pitchFamily="18" charset="2"/>
              </a:rPr>
              <a:t>oogonium</a:t>
            </a:r>
            <a:r>
              <a:rPr lang="en-US" dirty="0" smtClean="0">
                <a:latin typeface="Arial" charset="0"/>
                <a:cs typeface="Arial" charset="0"/>
                <a:sym typeface="Symbol" pitchFamily="18" charset="2"/>
              </a:rPr>
              <a:t> </a:t>
            </a:r>
            <a:r>
              <a:rPr lang="en-US" dirty="0" smtClean="0">
                <a:latin typeface="Arial" charset="0"/>
                <a:cs typeface="Arial" charset="0"/>
                <a:sym typeface="Symbol" pitchFamily="18" charset="2"/>
              </a:rPr>
              <a:t> </a:t>
            </a:r>
            <a:r>
              <a:rPr lang="en-US" dirty="0" err="1" smtClean="0">
                <a:latin typeface="Arial" charset="0"/>
                <a:cs typeface="Arial" charset="0"/>
                <a:sym typeface="Symbol" pitchFamily="18" charset="2"/>
              </a:rPr>
              <a:t>ovarium</a:t>
            </a:r>
            <a:r>
              <a:rPr lang="en-US" dirty="0" smtClean="0">
                <a:latin typeface="Arial" charset="0"/>
                <a:cs typeface="Arial" charset="0"/>
                <a:sym typeface="Symbol" pitchFamily="18" charset="2"/>
              </a:rPr>
              <a:t> : </a:t>
            </a:r>
            <a:r>
              <a:rPr lang="en-US" dirty="0" err="1" smtClean="0">
                <a:latin typeface="Arial" charset="0"/>
                <a:cs typeface="Arial" charset="0"/>
                <a:sym typeface="Symbol" pitchFamily="18" charset="2"/>
              </a:rPr>
              <a:t>folikel</a:t>
            </a:r>
            <a:r>
              <a:rPr lang="en-US" dirty="0" smtClean="0">
                <a:latin typeface="Arial" charset="0"/>
                <a:cs typeface="Arial" charset="0"/>
                <a:sym typeface="Symbol" pitchFamily="18" charset="2"/>
              </a:rPr>
              <a:t/>
            </a:r>
            <a:br>
              <a:rPr lang="en-US" dirty="0" smtClean="0">
                <a:latin typeface="Arial" charset="0"/>
                <a:cs typeface="Arial" charset="0"/>
                <a:sym typeface="Symbol" pitchFamily="18" charset="2"/>
              </a:rPr>
            </a:br>
            <a:endParaRPr lang="en-US" dirty="0" smtClean="0">
              <a:latin typeface="Arial" charset="0"/>
              <a:cs typeface="Arial" charset="0"/>
              <a:sym typeface="Symbol" pitchFamily="18" charset="2"/>
            </a:endParaRPr>
          </a:p>
          <a:p>
            <a:pPr marL="457200" indent="-457200"/>
            <a:r>
              <a:rPr lang="en-US" dirty="0" err="1" smtClean="0">
                <a:latin typeface="Arial" charset="0"/>
                <a:cs typeface="Arial" charset="0"/>
                <a:sym typeface="Symbol" pitchFamily="18" charset="2"/>
              </a:rPr>
              <a:t>Spermatogonium</a:t>
            </a:r>
            <a:r>
              <a:rPr lang="en-US" dirty="0" smtClean="0">
                <a:latin typeface="Arial" charset="0"/>
                <a:cs typeface="Arial" charset="0"/>
                <a:sym typeface="Symbol" pitchFamily="18" charset="2"/>
              </a:rPr>
              <a:t> </a:t>
            </a:r>
            <a:r>
              <a:rPr lang="en-US" dirty="0" smtClean="0">
                <a:latin typeface="Arial" charset="0"/>
                <a:cs typeface="Arial" charset="0"/>
                <a:sym typeface="Symbol" pitchFamily="18" charset="2"/>
              </a:rPr>
              <a:t>&amp; </a:t>
            </a:r>
            <a:r>
              <a:rPr lang="en-US" dirty="0" err="1" smtClean="0">
                <a:latin typeface="Arial" charset="0"/>
                <a:cs typeface="Arial" charset="0"/>
                <a:sym typeface="Symbol" pitchFamily="18" charset="2"/>
              </a:rPr>
              <a:t>oogonium</a:t>
            </a:r>
            <a:r>
              <a:rPr lang="en-US" dirty="0" smtClean="0">
                <a:latin typeface="Arial" charset="0"/>
                <a:cs typeface="Arial" charset="0"/>
                <a:sym typeface="Symbol" pitchFamily="18" charset="2"/>
              </a:rPr>
              <a:t> </a:t>
            </a:r>
            <a:r>
              <a:rPr lang="en-US" dirty="0" err="1" smtClean="0">
                <a:latin typeface="Arial" charset="0"/>
                <a:cs typeface="Arial" charset="0"/>
                <a:sym typeface="Symbol" pitchFamily="18" charset="2"/>
              </a:rPr>
              <a:t>berada</a:t>
            </a:r>
            <a:r>
              <a:rPr lang="en-US" dirty="0" smtClean="0">
                <a:latin typeface="Arial" charset="0"/>
                <a:cs typeface="Arial" charset="0"/>
                <a:sym typeface="Symbol" pitchFamily="18" charset="2"/>
              </a:rPr>
              <a:t> </a:t>
            </a:r>
            <a:r>
              <a:rPr lang="en-US" dirty="0" err="1" smtClean="0">
                <a:latin typeface="Arial" charset="0"/>
                <a:cs typeface="Arial" charset="0"/>
                <a:sym typeface="Symbol" pitchFamily="18" charset="2"/>
              </a:rPr>
              <a:t>dalam</a:t>
            </a:r>
            <a:r>
              <a:rPr lang="en-US" dirty="0" smtClean="0">
                <a:latin typeface="Arial" charset="0"/>
                <a:cs typeface="Arial" charset="0"/>
                <a:sym typeface="Symbol" pitchFamily="18" charset="2"/>
              </a:rPr>
              <a:t> </a:t>
            </a:r>
            <a:r>
              <a:rPr lang="en-US" dirty="0" err="1" smtClean="0">
                <a:latin typeface="Arial" charset="0"/>
                <a:cs typeface="Arial" charset="0"/>
                <a:sym typeface="Symbol" pitchFamily="18" charset="2"/>
              </a:rPr>
              <a:t>keadaan</a:t>
            </a:r>
            <a:r>
              <a:rPr lang="en-US" dirty="0" smtClean="0">
                <a:latin typeface="Arial" charset="0"/>
                <a:cs typeface="Arial" charset="0"/>
                <a:sym typeface="Symbol" pitchFamily="18" charset="2"/>
              </a:rPr>
              <a:t> </a:t>
            </a:r>
            <a:r>
              <a:rPr lang="en-US" dirty="0" err="1" smtClean="0">
                <a:latin typeface="Arial" charset="0"/>
                <a:cs typeface="Arial" charset="0"/>
                <a:sym typeface="Symbol" pitchFamily="18" charset="2"/>
              </a:rPr>
              <a:t>tidak</a:t>
            </a:r>
            <a:r>
              <a:rPr lang="en-US" dirty="0" smtClean="0">
                <a:latin typeface="Arial" charset="0"/>
                <a:cs typeface="Arial" charset="0"/>
                <a:sym typeface="Symbol" pitchFamily="18" charset="2"/>
              </a:rPr>
              <a:t> </a:t>
            </a:r>
            <a:r>
              <a:rPr lang="en-US" dirty="0" err="1" smtClean="0">
                <a:latin typeface="Arial" charset="0"/>
                <a:cs typeface="Arial" charset="0"/>
                <a:sym typeface="Symbol" pitchFamily="18" charset="2"/>
              </a:rPr>
              <a:t>aktif</a:t>
            </a:r>
            <a:r>
              <a:rPr lang="en-US" dirty="0" smtClean="0">
                <a:latin typeface="Arial" charset="0"/>
                <a:cs typeface="Arial" charset="0"/>
                <a:sym typeface="Symbol" pitchFamily="18" charset="2"/>
              </a:rPr>
              <a:t> </a:t>
            </a:r>
            <a:r>
              <a:rPr lang="en-US" dirty="0" err="1" smtClean="0">
                <a:latin typeface="Arial" charset="0"/>
                <a:cs typeface="Arial" charset="0"/>
                <a:sym typeface="Symbol" pitchFamily="18" charset="2"/>
              </a:rPr>
              <a:t>selama</a:t>
            </a:r>
            <a:r>
              <a:rPr lang="en-US" dirty="0" smtClean="0">
                <a:latin typeface="Arial" charset="0"/>
                <a:cs typeface="Arial" charset="0"/>
                <a:sym typeface="Symbol" pitchFamily="18" charset="2"/>
              </a:rPr>
              <a:t> </a:t>
            </a:r>
            <a:r>
              <a:rPr lang="en-US" dirty="0" err="1" smtClean="0">
                <a:latin typeface="Arial" charset="0"/>
                <a:cs typeface="Arial" charset="0"/>
                <a:sym typeface="Symbol" pitchFamily="18" charset="2"/>
              </a:rPr>
              <a:t>masa</a:t>
            </a:r>
            <a:r>
              <a:rPr lang="en-US" dirty="0" smtClean="0">
                <a:latin typeface="Arial" charset="0"/>
                <a:cs typeface="Arial" charset="0"/>
                <a:sym typeface="Symbol" pitchFamily="18" charset="2"/>
              </a:rPr>
              <a:t> </a:t>
            </a:r>
            <a:r>
              <a:rPr lang="en-US" dirty="0" err="1" smtClean="0">
                <a:latin typeface="Arial" charset="0"/>
                <a:cs typeface="Arial" charset="0"/>
                <a:sym typeface="Symbol" pitchFamily="18" charset="2"/>
              </a:rPr>
              <a:t>anak</a:t>
            </a:r>
            <a:r>
              <a:rPr lang="en-US" dirty="0" smtClean="0">
                <a:latin typeface="Arial" charset="0"/>
                <a:cs typeface="Arial" charset="0"/>
                <a:sym typeface="Symbol" pitchFamily="18" charset="2"/>
              </a:rPr>
              <a:t>, </a:t>
            </a:r>
            <a:r>
              <a:rPr lang="en-US" dirty="0" err="1" smtClean="0">
                <a:latin typeface="Arial" charset="0"/>
                <a:cs typeface="Arial" charset="0"/>
                <a:sym typeface="Symbol" pitchFamily="18" charset="2"/>
              </a:rPr>
              <a:t>dan</a:t>
            </a:r>
            <a:r>
              <a:rPr lang="en-US" dirty="0" smtClean="0">
                <a:latin typeface="Arial" charset="0"/>
                <a:cs typeface="Arial" charset="0"/>
                <a:sym typeface="Symbol" pitchFamily="18" charset="2"/>
              </a:rPr>
              <a:t> </a:t>
            </a:r>
            <a:r>
              <a:rPr lang="en-US" dirty="0" err="1" smtClean="0">
                <a:latin typeface="Arial" charset="0"/>
                <a:cs typeface="Arial" charset="0"/>
                <a:sym typeface="Symbol" pitchFamily="18" charset="2"/>
              </a:rPr>
              <a:t>akan</a:t>
            </a:r>
            <a:r>
              <a:rPr lang="en-US" dirty="0" smtClean="0">
                <a:latin typeface="Arial" charset="0"/>
                <a:cs typeface="Arial" charset="0"/>
                <a:sym typeface="Symbol" pitchFamily="18" charset="2"/>
              </a:rPr>
              <a:t> </a:t>
            </a:r>
            <a:r>
              <a:rPr lang="en-US" dirty="0" err="1" smtClean="0">
                <a:latin typeface="Arial" charset="0"/>
                <a:cs typeface="Arial" charset="0"/>
                <a:sym typeface="Symbol" pitchFamily="18" charset="2"/>
              </a:rPr>
              <a:t>aktif</a:t>
            </a:r>
            <a:r>
              <a:rPr lang="en-US" dirty="0" smtClean="0">
                <a:latin typeface="Arial" charset="0"/>
                <a:cs typeface="Arial" charset="0"/>
                <a:sym typeface="Symbol" pitchFamily="18" charset="2"/>
              </a:rPr>
              <a:t> </a:t>
            </a:r>
            <a:r>
              <a:rPr lang="en-US" dirty="0" err="1" smtClean="0">
                <a:latin typeface="Arial" charset="0"/>
                <a:cs typeface="Arial" charset="0"/>
                <a:sym typeface="Symbol" pitchFamily="18" charset="2"/>
              </a:rPr>
              <a:t>pada</a:t>
            </a:r>
            <a:r>
              <a:rPr lang="en-US" dirty="0" smtClean="0">
                <a:latin typeface="Arial" charset="0"/>
                <a:cs typeface="Arial" charset="0"/>
                <a:sym typeface="Symbol" pitchFamily="18" charset="2"/>
              </a:rPr>
              <a:t> </a:t>
            </a:r>
            <a:r>
              <a:rPr lang="en-US" dirty="0" err="1" smtClean="0">
                <a:latin typeface="Arial" charset="0"/>
                <a:cs typeface="Arial" charset="0"/>
                <a:sym typeface="Symbol" pitchFamily="18" charset="2"/>
              </a:rPr>
              <a:t>masa</a:t>
            </a:r>
            <a:r>
              <a:rPr lang="en-US" dirty="0" smtClean="0">
                <a:latin typeface="Arial" charset="0"/>
                <a:cs typeface="Arial" charset="0"/>
                <a:sym typeface="Symbol" pitchFamily="18" charset="2"/>
              </a:rPr>
              <a:t> </a:t>
            </a:r>
            <a:r>
              <a:rPr lang="en-US" dirty="0" err="1" smtClean="0">
                <a:latin typeface="Arial" charset="0"/>
                <a:cs typeface="Arial" charset="0"/>
                <a:sym typeface="Symbol" pitchFamily="18" charset="2"/>
              </a:rPr>
              <a:t>pubertas</a:t>
            </a:r>
            <a:endParaRPr lang="en-US" dirty="0" smtClean="0">
              <a:latin typeface="Arial" charset="0"/>
              <a:cs typeface="Arial" charset="0"/>
              <a:sym typeface="Symbol" pitchFamily="18" charset="2"/>
            </a:endParaRPr>
          </a:p>
          <a:p>
            <a:pPr marL="457200" indent="-457200"/>
            <a:r>
              <a:rPr lang="en-US" dirty="0" err="1" smtClean="0">
                <a:latin typeface="Arial" charset="0"/>
                <a:cs typeface="Arial" charset="0"/>
                <a:sym typeface="Symbol" pitchFamily="18" charset="2"/>
              </a:rPr>
              <a:t>Proses</a:t>
            </a:r>
            <a:r>
              <a:rPr lang="en-US" dirty="0" smtClean="0">
                <a:latin typeface="Arial" charset="0"/>
                <a:cs typeface="Arial" charset="0"/>
                <a:sym typeface="Symbol" pitchFamily="18" charset="2"/>
              </a:rPr>
              <a:t> </a:t>
            </a:r>
            <a:r>
              <a:rPr lang="en-US" dirty="0" err="1" smtClean="0">
                <a:latin typeface="Arial" charset="0"/>
                <a:cs typeface="Arial" charset="0"/>
                <a:sym typeface="Symbol" pitchFamily="18" charset="2"/>
              </a:rPr>
              <a:t>gametogenesis</a:t>
            </a:r>
            <a:r>
              <a:rPr lang="en-US" dirty="0" smtClean="0">
                <a:latin typeface="Arial" charset="0"/>
                <a:cs typeface="Arial" charset="0"/>
                <a:sym typeface="Symbol" pitchFamily="18" charset="2"/>
              </a:rPr>
              <a:t/>
            </a:r>
            <a:br>
              <a:rPr lang="en-US" dirty="0" smtClean="0">
                <a:latin typeface="Arial" charset="0"/>
                <a:cs typeface="Arial" charset="0"/>
                <a:sym typeface="Symbol" pitchFamily="18" charset="2"/>
              </a:rPr>
            </a:br>
            <a:r>
              <a:rPr lang="id-ID" dirty="0" smtClean="0">
                <a:latin typeface="Arial" charset="0"/>
                <a:cs typeface="Arial" charset="0"/>
                <a:sym typeface="Symbol" pitchFamily="18" charset="2"/>
              </a:rPr>
              <a:t>       </a:t>
            </a:r>
            <a:r>
              <a:rPr lang="en-US" dirty="0" smtClean="0">
                <a:latin typeface="Arial" charset="0"/>
                <a:cs typeface="Arial" charset="0"/>
                <a:sym typeface="Symbol" pitchFamily="18" charset="2"/>
              </a:rPr>
              <a:t>- </a:t>
            </a:r>
            <a:r>
              <a:rPr lang="en-US" dirty="0" err="1" smtClean="0">
                <a:latin typeface="Arial" charset="0"/>
                <a:cs typeface="Arial" charset="0"/>
                <a:sym typeface="Symbol" pitchFamily="18" charset="2"/>
              </a:rPr>
              <a:t>proliferasi</a:t>
            </a:r>
            <a:r>
              <a:rPr lang="en-US" dirty="0" smtClean="0">
                <a:latin typeface="Arial" charset="0"/>
                <a:cs typeface="Arial" charset="0"/>
                <a:sym typeface="Symbol" pitchFamily="18" charset="2"/>
              </a:rPr>
              <a:t> </a:t>
            </a:r>
            <a:r>
              <a:rPr lang="en-US" dirty="0" err="1" smtClean="0">
                <a:latin typeface="Arial" charset="0"/>
                <a:cs typeface="Arial" charset="0"/>
                <a:sym typeface="Symbol" pitchFamily="18" charset="2"/>
              </a:rPr>
              <a:t>sel</a:t>
            </a:r>
            <a:r>
              <a:rPr lang="en-US" dirty="0" smtClean="0">
                <a:latin typeface="Arial" charset="0"/>
                <a:cs typeface="Arial" charset="0"/>
                <a:sym typeface="Symbol" pitchFamily="18" charset="2"/>
              </a:rPr>
              <a:t> </a:t>
            </a:r>
            <a:r>
              <a:rPr lang="en-US" dirty="0" smtClean="0">
                <a:latin typeface="Arial" charset="0"/>
                <a:cs typeface="Arial" charset="0"/>
                <a:sym typeface="Wingdings" pitchFamily="2" charset="2"/>
              </a:rPr>
              <a:t> </a:t>
            </a:r>
            <a:r>
              <a:rPr lang="en-US" dirty="0" smtClean="0">
                <a:latin typeface="Arial" charset="0"/>
                <a:cs typeface="Arial" charset="0"/>
                <a:sym typeface="Symbol" pitchFamily="18" charset="2"/>
              </a:rPr>
              <a:t>mitosis</a:t>
            </a:r>
            <a:r>
              <a:rPr lang="en-US" dirty="0" smtClean="0">
                <a:latin typeface="Arial" charset="0"/>
                <a:cs typeface="Arial" charset="0"/>
                <a:sym typeface="Symbol" pitchFamily="18" charset="2"/>
              </a:rPr>
              <a:t/>
            </a:r>
            <a:br>
              <a:rPr lang="en-US" dirty="0" smtClean="0">
                <a:latin typeface="Arial" charset="0"/>
                <a:cs typeface="Arial" charset="0"/>
                <a:sym typeface="Symbol" pitchFamily="18" charset="2"/>
              </a:rPr>
            </a:br>
            <a:r>
              <a:rPr lang="id-ID" dirty="0" smtClean="0">
                <a:latin typeface="Arial" charset="0"/>
                <a:cs typeface="Arial" charset="0"/>
                <a:sym typeface="Symbol" pitchFamily="18" charset="2"/>
              </a:rPr>
              <a:t>       </a:t>
            </a:r>
            <a:r>
              <a:rPr lang="en-US" dirty="0" smtClean="0">
                <a:latin typeface="Arial" charset="0"/>
                <a:cs typeface="Arial" charset="0"/>
                <a:sym typeface="Symbol" pitchFamily="18" charset="2"/>
              </a:rPr>
              <a:t>- </a:t>
            </a:r>
            <a:r>
              <a:rPr lang="en-US" dirty="0" err="1" smtClean="0">
                <a:latin typeface="Arial" charset="0"/>
                <a:cs typeface="Arial" charset="0"/>
                <a:sym typeface="Symbol" pitchFamily="18" charset="2"/>
              </a:rPr>
              <a:t>pebentukan</a:t>
            </a:r>
            <a:r>
              <a:rPr lang="en-US" dirty="0" smtClean="0">
                <a:latin typeface="Arial" charset="0"/>
                <a:cs typeface="Arial" charset="0"/>
                <a:sym typeface="Symbol" pitchFamily="18" charset="2"/>
              </a:rPr>
              <a:t> </a:t>
            </a:r>
            <a:r>
              <a:rPr lang="en-US" dirty="0" err="1" smtClean="0">
                <a:latin typeface="Arial" charset="0"/>
                <a:cs typeface="Arial" charset="0"/>
                <a:sym typeface="Symbol" pitchFamily="18" charset="2"/>
              </a:rPr>
              <a:t>sel</a:t>
            </a:r>
            <a:r>
              <a:rPr lang="en-US" dirty="0" smtClean="0">
                <a:latin typeface="Arial" charset="0"/>
                <a:cs typeface="Arial" charset="0"/>
                <a:sym typeface="Symbol" pitchFamily="18" charset="2"/>
              </a:rPr>
              <a:t> haploid </a:t>
            </a:r>
            <a:r>
              <a:rPr lang="en-US" dirty="0" smtClean="0">
                <a:latin typeface="Arial" charset="0"/>
                <a:cs typeface="Arial" charset="0"/>
                <a:sym typeface="Wingdings" pitchFamily="2" charset="2"/>
              </a:rPr>
              <a:t></a:t>
            </a:r>
            <a:r>
              <a:rPr lang="en-US" dirty="0" smtClean="0">
                <a:latin typeface="Arial" charset="0"/>
                <a:cs typeface="Arial" charset="0"/>
                <a:sym typeface="Symbol" pitchFamily="18" charset="2"/>
              </a:rPr>
              <a:t> </a:t>
            </a:r>
            <a:r>
              <a:rPr lang="en-US" dirty="0" smtClean="0">
                <a:latin typeface="Arial" charset="0"/>
                <a:cs typeface="Arial" charset="0"/>
                <a:sym typeface="Symbol" pitchFamily="18" charset="2"/>
              </a:rPr>
              <a:t>meiosis</a:t>
            </a:r>
            <a:br>
              <a:rPr lang="en-US" dirty="0" smtClean="0">
                <a:latin typeface="Arial" charset="0"/>
                <a:cs typeface="Arial" charset="0"/>
                <a:sym typeface="Symbol" pitchFamily="18" charset="2"/>
              </a:rPr>
            </a:br>
            <a:r>
              <a:rPr lang="id-ID" dirty="0" smtClean="0">
                <a:latin typeface="Arial" charset="0"/>
                <a:cs typeface="Arial" charset="0"/>
                <a:sym typeface="Symbol" pitchFamily="18" charset="2"/>
              </a:rPr>
              <a:t>       </a:t>
            </a:r>
            <a:r>
              <a:rPr lang="en-US" dirty="0" smtClean="0">
                <a:latin typeface="Arial" charset="0"/>
                <a:cs typeface="Arial" charset="0"/>
                <a:sym typeface="Symbol" pitchFamily="18" charset="2"/>
              </a:rPr>
              <a:t>- </a:t>
            </a:r>
            <a:r>
              <a:rPr lang="en-US" dirty="0" err="1" smtClean="0">
                <a:latin typeface="Arial" charset="0"/>
                <a:cs typeface="Arial" charset="0"/>
                <a:sym typeface="Symbol" pitchFamily="18" charset="2"/>
              </a:rPr>
              <a:t>maturasi</a:t>
            </a:r>
            <a:r>
              <a:rPr lang="en-US" dirty="0" smtClean="0">
                <a:latin typeface="Arial" charset="0"/>
                <a:cs typeface="Arial" charset="0"/>
                <a:sym typeface="Symbol" pitchFamily="18" charset="2"/>
              </a:rPr>
              <a:t> </a:t>
            </a:r>
            <a:r>
              <a:rPr lang="en-US" dirty="0" smtClean="0">
                <a:latin typeface="Arial" charset="0"/>
                <a:cs typeface="Arial" charset="0"/>
                <a:sym typeface="Wingdings" pitchFamily="2" charset="2"/>
              </a:rPr>
              <a:t> </a:t>
            </a:r>
            <a:r>
              <a:rPr lang="en-US" dirty="0" err="1" smtClean="0">
                <a:latin typeface="Arial" charset="0"/>
                <a:cs typeface="Arial" charset="0"/>
                <a:sym typeface="Wingdings" pitchFamily="2" charset="2"/>
              </a:rPr>
              <a:t>proses</a:t>
            </a:r>
            <a:r>
              <a:rPr lang="en-US" dirty="0" smtClean="0">
                <a:latin typeface="Arial" charset="0"/>
                <a:cs typeface="Arial" charset="0"/>
                <a:sym typeface="Wingdings" pitchFamily="2" charset="2"/>
              </a:rPr>
              <a:t> </a:t>
            </a:r>
            <a:r>
              <a:rPr lang="en-US" dirty="0" err="1" smtClean="0">
                <a:latin typeface="Arial" charset="0"/>
                <a:cs typeface="Arial" charset="0"/>
                <a:sym typeface="Wingdings" pitchFamily="2" charset="2"/>
              </a:rPr>
              <a:t>transformasi</a:t>
            </a:r>
            <a:r>
              <a:rPr lang="en-US" dirty="0" smtClean="0">
                <a:latin typeface="Arial" charset="0"/>
                <a:cs typeface="Arial" charset="0"/>
                <a:sym typeface="Wingdings" pitchFamily="2" charset="2"/>
              </a:rPr>
              <a:t> </a:t>
            </a:r>
            <a:r>
              <a:rPr lang="en-US" dirty="0" err="1" smtClean="0">
                <a:latin typeface="Arial" charset="0"/>
                <a:cs typeface="Arial" charset="0"/>
                <a:sym typeface="Wingdings" pitchFamily="2" charset="2"/>
              </a:rPr>
              <a:t>dan</a:t>
            </a:r>
            <a:r>
              <a:rPr lang="en-US" dirty="0" smtClean="0">
                <a:latin typeface="Arial" charset="0"/>
                <a:cs typeface="Arial" charset="0"/>
                <a:sym typeface="Wingdings" pitchFamily="2" charset="2"/>
              </a:rPr>
              <a:t> </a:t>
            </a:r>
            <a:r>
              <a:rPr lang="en-US" dirty="0" err="1" smtClean="0">
                <a:latin typeface="Arial" charset="0"/>
                <a:cs typeface="Arial" charset="0"/>
                <a:sym typeface="Wingdings" pitchFamily="2" charset="2"/>
              </a:rPr>
              <a:t>kapasitasi</a:t>
            </a:r>
            <a:endParaRPr lang="en-US" dirty="0" smtClean="0">
              <a:latin typeface="Arial" charset="0"/>
              <a:cs typeface="Arial" charset="0"/>
              <a:sym typeface="Wingdings" pitchFamily="2" charset="2"/>
            </a:endParaRPr>
          </a:p>
          <a:p>
            <a:pPr marL="857250" lvl="1" indent="-457200">
              <a:buNone/>
            </a:pPr>
            <a:r>
              <a:rPr lang="en-US" dirty="0" smtClean="0">
                <a:latin typeface="Arial" charset="0"/>
                <a:cs typeface="Arial" charset="0"/>
                <a:sym typeface="Wingdings" pitchFamily="2" charset="2"/>
              </a:rPr>
              <a:t> </a:t>
            </a:r>
            <a:r>
              <a:rPr lang="en-US" dirty="0" smtClean="0">
                <a:latin typeface="Arial" charset="0"/>
                <a:cs typeface="Arial" charset="0"/>
                <a:sym typeface="Wingdings" pitchFamily="2" charset="2"/>
              </a:rPr>
              <a:t>         </a:t>
            </a:r>
            <a:r>
              <a:rPr lang="en-US" dirty="0" smtClean="0">
                <a:latin typeface="Arial" charset="0"/>
                <a:cs typeface="Arial" charset="0"/>
                <a:sym typeface="Wingdings" pitchFamily="2" charset="2"/>
              </a:rPr>
              <a:t> </a:t>
            </a:r>
            <a:r>
              <a:rPr lang="en-US" dirty="0" err="1" smtClean="0">
                <a:latin typeface="Arial" charset="0"/>
                <a:cs typeface="Arial" charset="0"/>
                <a:sym typeface="Wingdings" pitchFamily="2" charset="2"/>
              </a:rPr>
              <a:t>untuk</a:t>
            </a:r>
            <a:r>
              <a:rPr lang="en-US" dirty="0" smtClean="0">
                <a:latin typeface="Arial" charset="0"/>
                <a:cs typeface="Arial" charset="0"/>
                <a:sym typeface="Wingdings" pitchFamily="2" charset="2"/>
              </a:rPr>
              <a:t> </a:t>
            </a:r>
            <a:r>
              <a:rPr lang="en-US" dirty="0" err="1" smtClean="0">
                <a:latin typeface="Arial" charset="0"/>
                <a:cs typeface="Arial" charset="0"/>
                <a:sym typeface="Wingdings" pitchFamily="2" charset="2"/>
              </a:rPr>
              <a:t>siap</a:t>
            </a:r>
            <a:r>
              <a:rPr lang="en-US" dirty="0" smtClean="0">
                <a:latin typeface="Arial" charset="0"/>
                <a:cs typeface="Arial" charset="0"/>
                <a:sym typeface="Wingdings" pitchFamily="2" charset="2"/>
              </a:rPr>
              <a:t> </a:t>
            </a:r>
            <a:r>
              <a:rPr lang="en-US" dirty="0" err="1" smtClean="0">
                <a:latin typeface="Arial" charset="0"/>
                <a:cs typeface="Arial" charset="0"/>
                <a:sym typeface="Wingdings" pitchFamily="2" charset="2"/>
              </a:rPr>
              <a:t>melakukan</a:t>
            </a:r>
            <a:r>
              <a:rPr lang="en-US" dirty="0" smtClean="0">
                <a:latin typeface="Arial" charset="0"/>
                <a:cs typeface="Arial" charset="0"/>
                <a:sym typeface="Wingdings" pitchFamily="2" charset="2"/>
              </a:rPr>
              <a:t> </a:t>
            </a:r>
            <a:r>
              <a:rPr lang="en-US" dirty="0" err="1" smtClean="0">
                <a:latin typeface="Arial" charset="0"/>
                <a:cs typeface="Arial" charset="0"/>
                <a:sym typeface="Wingdings" pitchFamily="2" charset="2"/>
              </a:rPr>
              <a:t>fertilisasi</a:t>
            </a:r>
            <a:r>
              <a:rPr lang="en-US" dirty="0" smtClean="0">
                <a:latin typeface="Arial" charset="0"/>
                <a:cs typeface="Arial" charset="0"/>
                <a:sym typeface="Wingdings" pitchFamily="2" charset="2"/>
              </a:rPr>
              <a:t>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4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eaLnBrk="1" hangingPunct="1"/>
            <a:endParaRPr lang="en-US" smtClean="0"/>
          </a:p>
        </p:txBody>
      </p:sp>
      <p:pic>
        <p:nvPicPr>
          <p:cNvPr id="10243" name="Picture 10" descr="meiosi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95513" y="333375"/>
            <a:ext cx="5113337" cy="6142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2258</TotalTime>
  <Words>721</Words>
  <Application>Microsoft Office PowerPoint</Application>
  <PresentationFormat>On-screen Show (4:3)</PresentationFormat>
  <Paragraphs>107</Paragraphs>
  <Slides>43</Slides>
  <Notes>22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43</vt:i4>
      </vt:variant>
    </vt:vector>
  </HeadingPairs>
  <TitlesOfParts>
    <vt:vector size="45" baseType="lpstr">
      <vt:lpstr>Office Theme</vt:lpstr>
      <vt:lpstr>Image</vt:lpstr>
      <vt:lpstr>EMBRIOLOGI fase pre-embrionik</vt:lpstr>
      <vt:lpstr>Developmental Embryology</vt:lpstr>
      <vt:lpstr>                            Pendahuluan                             </vt:lpstr>
      <vt:lpstr>Slide 4</vt:lpstr>
      <vt:lpstr>Slide 5</vt:lpstr>
      <vt:lpstr>Slide 6</vt:lpstr>
      <vt:lpstr>Slide 7</vt:lpstr>
      <vt:lpstr>Gametogenesis </vt:lpstr>
      <vt:lpstr>Slide 9</vt:lpstr>
      <vt:lpstr>Spermatogenesis </vt:lpstr>
      <vt:lpstr>Slide 11</vt:lpstr>
      <vt:lpstr>Slide 12</vt:lpstr>
      <vt:lpstr>Slide 13</vt:lpstr>
      <vt:lpstr>Slide 14</vt:lpstr>
      <vt:lpstr>Slide 15</vt:lpstr>
      <vt:lpstr>Slide 16</vt:lpstr>
      <vt:lpstr>Oogenesis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Fertilisasi </vt:lpstr>
      <vt:lpstr>Slide 26</vt:lpstr>
      <vt:lpstr>Slide 27</vt:lpstr>
      <vt:lpstr>Slide 28</vt:lpstr>
      <vt:lpstr>Cleavage </vt:lpstr>
      <vt:lpstr>Slide 30</vt:lpstr>
      <vt:lpstr>Slide 31</vt:lpstr>
      <vt:lpstr>Slide 32</vt:lpstr>
      <vt:lpstr>Slide 33</vt:lpstr>
      <vt:lpstr>Slide 34</vt:lpstr>
      <vt:lpstr>Slide 35</vt:lpstr>
      <vt:lpstr>Slide 36</vt:lpstr>
      <vt:lpstr>Slide 37</vt:lpstr>
      <vt:lpstr>Implantation and the formation of placenta</vt:lpstr>
      <vt:lpstr>Slide 39</vt:lpstr>
      <vt:lpstr>Slide 40</vt:lpstr>
      <vt:lpstr>Slide 41</vt:lpstr>
      <vt:lpstr>Slide 42</vt:lpstr>
      <vt:lpstr>Slide 43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Developmental Embryology</dc:title>
  <dc:creator>Ati Purnomo</dc:creator>
  <cp:lastModifiedBy>YuliaAriani</cp:lastModifiedBy>
  <cp:revision>88</cp:revision>
  <dcterms:created xsi:type="dcterms:W3CDTF">2007-06-11T14:34:40Z</dcterms:created>
  <dcterms:modified xsi:type="dcterms:W3CDTF">2011-09-12T04:30:51Z</dcterms:modified>
</cp:coreProperties>
</file>