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54028-2539-4FB6-9E70-E340CCA43DA6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7F053-73BD-4134-B6E2-BADB073CEC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318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F053-73BD-4134-B6E2-BADB073CEC1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032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189090"/>
            <a:ext cx="2133600" cy="532385"/>
          </a:xfrm>
        </p:spPr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093296"/>
            <a:ext cx="1944216" cy="66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09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7804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8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37312"/>
            <a:ext cx="1944216" cy="67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線接點 7"/>
          <p:cNvCxnSpPr/>
          <p:nvPr userDrawn="1"/>
        </p:nvCxnSpPr>
        <p:spPr>
          <a:xfrm>
            <a:off x="179512" y="1052736"/>
            <a:ext cx="87129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 userDrawn="1"/>
        </p:nvCxnSpPr>
        <p:spPr>
          <a:xfrm>
            <a:off x="107504" y="6309320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255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710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1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972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128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621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9796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63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11968-08AD-4411-A139-022D869C1EE5}" type="datetimeFigureOut">
              <a:rPr lang="zh-TW" altLang="en-US" smtClean="0"/>
              <a:t>2012/10/10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182F-185D-4AA0-ABB9-C8E5AA190A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240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salessquare.xerox.com.tw/FXTW/FXOnestop/Sales/AskQuestion.aspx?categoryID=11115&amp;productid=114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bc_c_t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02"/>
            <a:ext cx="9144000" cy="558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7504" y="260649"/>
            <a:ext cx="5904656" cy="1296144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謹呈 天明製藥股份有限公司</a:t>
            </a: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752600"/>
          </a:xfrm>
        </p:spPr>
        <p:txBody>
          <a:bodyPr>
            <a:normAutofit/>
          </a:bodyPr>
          <a:lstStyle/>
          <a:p>
            <a:r>
              <a:rPr lang="zh-TW" altLang="en-US" sz="4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標楷體" pitchFamily="65" charset="-120"/>
                <a:ea typeface="標楷體" pitchFamily="65" charset="-120"/>
              </a:rPr>
              <a:t>輸出管理及文件安全方案</a:t>
            </a:r>
            <a:endParaRPr lang="zh-TW" altLang="en-US" sz="4000" dirty="0">
              <a:solidFill>
                <a:schemeClr val="accent6">
                  <a:lumMod val="20000"/>
                  <a:lumOff val="80000"/>
                </a:schemeClr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697412"/>
            <a:ext cx="3456384" cy="119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5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簡介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F0"/>
              </a:buClr>
              <a:buFont typeface="Wingdings" pitchFamily="2" charset="2"/>
              <a:buChar char="l"/>
            </a:pPr>
            <a:r>
              <a:rPr lang="zh-TW" altLang="en-US" sz="1800" dirty="0" smtClean="0">
                <a:latin typeface="標楷體" pitchFamily="65" charset="-120"/>
                <a:ea typeface="標楷體" pitchFamily="65" charset="-120"/>
              </a:rPr>
              <a:t>列印文件時，若預設設備使用中，可從另一台設備做列印動作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l"/>
            </a:pPr>
            <a:r>
              <a:rPr lang="zh-TW" altLang="en-US" sz="1800" dirty="0" smtClean="0">
                <a:latin typeface="標楷體" pitchFamily="65" charset="-120"/>
                <a:ea typeface="標楷體" pitchFamily="65" charset="-120"/>
              </a:rPr>
              <a:t>無需額外購置伺服器設備及於電腦端安裝任何軟體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Clr>
                <a:srgbClr val="00B0F0"/>
              </a:buClr>
              <a:buFont typeface="Wingdings" pitchFamily="2" charset="2"/>
              <a:buChar char="l"/>
            </a:pPr>
            <a:r>
              <a:rPr lang="zh-TW" altLang="en-US" sz="1800" dirty="0" smtClean="0">
                <a:latin typeface="標楷體" pitchFamily="65" charset="-120"/>
                <a:ea typeface="標楷體" pitchFamily="65" charset="-120"/>
              </a:rPr>
              <a:t>提高設備的使用率及便利性</a:t>
            </a:r>
            <a:endParaRPr lang="zh-TW" altLang="en-US" sz="1800" dirty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1816925" y="3260872"/>
            <a:ext cx="5572163" cy="2937710"/>
            <a:chOff x="166655" y="1142983"/>
            <a:chExt cx="6052084" cy="3243865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6655" y="1142983"/>
              <a:ext cx="5643602" cy="3243865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</p:pic>
        <p:sp>
          <p:nvSpPr>
            <p:cNvPr id="6" name="文字方塊 5"/>
            <p:cNvSpPr txBox="1"/>
            <p:nvPr/>
          </p:nvSpPr>
          <p:spPr>
            <a:xfrm>
              <a:off x="4738584" y="2204549"/>
              <a:ext cx="1324973" cy="3388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723" tIns="45862" rIns="91723" bIns="45862" rtlCol="0">
              <a:spAutoFit/>
            </a:bodyPr>
            <a:lstStyle/>
            <a:p>
              <a:r>
                <a:rPr lang="zh-TW" altLang="en-US" b="1" dirty="0" smtClean="0">
                  <a:solidFill>
                    <a:srgbClr val="92D050"/>
                  </a:solidFill>
                  <a:ea typeface="文鼎中圓" pitchFamily="49" charset="-120"/>
                </a:rPr>
                <a:t>認證       </a:t>
              </a:r>
              <a:endParaRPr lang="zh-TW" altLang="en-US" b="1" dirty="0">
                <a:solidFill>
                  <a:srgbClr val="92D050"/>
                </a:solidFill>
                <a:ea typeface="文鼎中圓" pitchFamily="49" charset="-120"/>
              </a:endParaRPr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3880915" y="1485405"/>
              <a:ext cx="2337824" cy="5780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在另一台待機的設備選</a:t>
              </a:r>
              <a:endParaRPr lang="en-US" altLang="zh-TW" sz="1400" b="1" dirty="0" smtClean="0">
                <a:solidFill>
                  <a:srgbClr val="92D050"/>
                </a:solidFill>
                <a:ea typeface="文鼎中圓" pitchFamily="49" charset="-120"/>
              </a:endParaRPr>
            </a:p>
            <a:p>
              <a:r>
                <a:rPr lang="zh-TW" altLang="en-US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取列印工作並列印出來       </a:t>
              </a:r>
              <a:endParaRPr lang="zh-TW" altLang="en-US" sz="1400" b="1" dirty="0">
                <a:solidFill>
                  <a:srgbClr val="92D050"/>
                </a:solidFill>
                <a:ea typeface="文鼎中圓" pitchFamily="49" charset="-120"/>
              </a:endParaRPr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244246" y="1537398"/>
              <a:ext cx="2072698" cy="5267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派送列印工作至常用的設備</a:t>
              </a:r>
              <a:r>
                <a:rPr lang="en-US" altLang="zh-TW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(</a:t>
              </a:r>
              <a:r>
                <a:rPr lang="zh-TW" altLang="en-US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預設印表機</a:t>
              </a:r>
              <a:r>
                <a:rPr lang="en-US" altLang="zh-TW" sz="1400" b="1" dirty="0" smtClean="0">
                  <a:solidFill>
                    <a:srgbClr val="92D050"/>
                  </a:solidFill>
                  <a:ea typeface="文鼎中圓" pitchFamily="49" charset="-120"/>
                </a:rPr>
                <a:t>)</a:t>
              </a:r>
              <a:endParaRPr lang="zh-TW" altLang="en-US" sz="1400" b="1" dirty="0">
                <a:solidFill>
                  <a:srgbClr val="92D050"/>
                </a:solidFill>
                <a:ea typeface="文鼎中圓" pitchFamily="49" charset="-120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2308523" y="2060719"/>
              <a:ext cx="786196" cy="34016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r>
                <a:rPr lang="zh-TW" altLang="en-US" sz="1400" b="1" dirty="0" smtClean="0">
                  <a:ea typeface="文鼎中圓" pitchFamily="49" charset="-120"/>
                </a:rPr>
                <a:t>使用中</a:t>
              </a:r>
              <a:endParaRPr lang="zh-TW" altLang="en-US" sz="1400" b="1" dirty="0">
                <a:ea typeface="文鼎中圓" pitchFamily="49" charset="-12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563290" y="4061652"/>
              <a:ext cx="786196" cy="309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pPr algn="ctr"/>
              <a:r>
                <a:rPr lang="zh-TW" altLang="en-US" sz="1400" dirty="0" smtClean="0">
                  <a:solidFill>
                    <a:srgbClr val="D16AAC"/>
                  </a:solidFill>
                  <a:ea typeface="文鼎中圓" pitchFamily="49" charset="-120"/>
                </a:rPr>
                <a:t>儲存</a:t>
              </a:r>
              <a:endParaRPr lang="zh-TW" altLang="en-US" sz="1400" dirty="0">
                <a:solidFill>
                  <a:srgbClr val="D16AAC"/>
                </a:solidFill>
                <a:ea typeface="文鼎中圓" pitchFamily="49" charset="-120"/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3580652" y="4061652"/>
              <a:ext cx="786196" cy="309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pPr algn="ctr"/>
              <a:r>
                <a:rPr lang="zh-TW" altLang="en-US" sz="1400" dirty="0" smtClean="0">
                  <a:solidFill>
                    <a:srgbClr val="D16AAC"/>
                  </a:solidFill>
                  <a:ea typeface="文鼎中圓" pitchFamily="49" charset="-120"/>
                </a:rPr>
                <a:t>傳送</a:t>
              </a:r>
              <a:endParaRPr lang="zh-TW" altLang="en-US" sz="1400" dirty="0">
                <a:solidFill>
                  <a:srgbClr val="D16AAC"/>
                </a:solidFill>
                <a:ea typeface="文鼎中圓" pitchFamily="49" charset="-120"/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5065950" y="3169616"/>
              <a:ext cx="643251" cy="309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723" tIns="45862" rIns="91723" bIns="45862" rtlCol="0">
              <a:spAutoFit/>
            </a:bodyPr>
            <a:lstStyle/>
            <a:p>
              <a:pPr algn="ctr"/>
              <a:r>
                <a:rPr lang="zh-TW" altLang="en-US" sz="1400" dirty="0" smtClean="0">
                  <a:solidFill>
                    <a:srgbClr val="D16AAC"/>
                  </a:solidFill>
                  <a:ea typeface="文鼎中圓" pitchFamily="49" charset="-120"/>
                </a:rPr>
                <a:t>列印</a:t>
              </a:r>
              <a:endParaRPr lang="zh-TW" altLang="en-US" sz="1400" dirty="0">
                <a:solidFill>
                  <a:srgbClr val="D16AAC"/>
                </a:solidFill>
                <a:ea typeface="文鼎中圓" pitchFamily="49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9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選擇全錄提供方案將帶給您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…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TW" sz="1800" dirty="0" smtClean="0"/>
          </a:p>
          <a:p>
            <a:pPr marL="0" indent="0">
              <a:buNone/>
            </a:pPr>
            <a:endParaRPr lang="en-US" altLang="zh-TW" sz="1800" dirty="0"/>
          </a:p>
          <a:p>
            <a:pPr marL="0" indent="0">
              <a:buNone/>
            </a:pPr>
            <a:endParaRPr lang="en-US" altLang="zh-TW" sz="1800" dirty="0" smtClean="0"/>
          </a:p>
          <a:p>
            <a:pPr marL="0" indent="0">
              <a:buNone/>
            </a:pPr>
            <a:endParaRPr lang="en-US" altLang="zh-TW" sz="1800" dirty="0"/>
          </a:p>
          <a:p>
            <a:pPr marL="0" indent="0">
              <a:buNone/>
            </a:pPr>
            <a:endParaRPr lang="en-US" altLang="zh-TW" sz="1800" dirty="0" smtClean="0"/>
          </a:p>
          <a:p>
            <a:pPr marL="0" indent="0">
              <a:buNone/>
            </a:pPr>
            <a:endParaRPr lang="en-US" altLang="zh-TW" sz="1800" dirty="0"/>
          </a:p>
          <a:p>
            <a:pPr marL="0" indent="0">
              <a:buNone/>
            </a:pPr>
            <a:endParaRPr lang="zh-TW" altLang="en-US" sz="1800" dirty="0"/>
          </a:p>
        </p:txBody>
      </p:sp>
      <p:sp>
        <p:nvSpPr>
          <p:cNvPr id="4" name="向上箭號 3"/>
          <p:cNvSpPr/>
          <p:nvPr/>
        </p:nvSpPr>
        <p:spPr>
          <a:xfrm>
            <a:off x="1187624" y="1124744"/>
            <a:ext cx="6408712" cy="978408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安全的作業環境</a:t>
            </a:r>
            <a:endParaRPr lang="zh-TW" altLang="en-US" dirty="0"/>
          </a:p>
        </p:txBody>
      </p:sp>
      <p:sp>
        <p:nvSpPr>
          <p:cNvPr id="5" name="向上箭號 4"/>
          <p:cNvSpPr/>
          <p:nvPr/>
        </p:nvSpPr>
        <p:spPr>
          <a:xfrm>
            <a:off x="1187624" y="2348880"/>
            <a:ext cx="6408712" cy="978408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方便的文件輸出流程</a:t>
            </a:r>
            <a:endParaRPr lang="zh-TW" altLang="en-US" dirty="0"/>
          </a:p>
        </p:txBody>
      </p:sp>
      <p:sp>
        <p:nvSpPr>
          <p:cNvPr id="6" name="向上箭號 5"/>
          <p:cNvSpPr/>
          <p:nvPr/>
        </p:nvSpPr>
        <p:spPr>
          <a:xfrm>
            <a:off x="1187624" y="3580846"/>
            <a:ext cx="6408712" cy="978408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工作效率的提升</a:t>
            </a:r>
            <a:endParaRPr lang="en-US" altLang="zh-TW" dirty="0" smtClean="0"/>
          </a:p>
          <a:p>
            <a:pPr algn="ctr"/>
            <a:endParaRPr lang="zh-TW" altLang="en-US" dirty="0"/>
          </a:p>
        </p:txBody>
      </p:sp>
      <p:sp>
        <p:nvSpPr>
          <p:cNvPr id="7" name="向下箭號 6"/>
          <p:cNvSpPr/>
          <p:nvPr/>
        </p:nvSpPr>
        <p:spPr>
          <a:xfrm>
            <a:off x="1187624" y="4941168"/>
            <a:ext cx="6408712" cy="978408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整體輸出成本的降低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9560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4744"/>
            <a:ext cx="7885075" cy="4525963"/>
          </a:xfrm>
        </p:spPr>
      </p:pic>
    </p:spTree>
    <p:extLst>
      <p:ext uri="{BB962C8B-B14F-4D97-AF65-F5344CB8AC3E}">
        <p14:creationId xmlns:p14="http://schemas.microsoft.com/office/powerpoint/2010/main" val="1316061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sz="3600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輸出管理及文件安全方案</a:t>
            </a:r>
            <a:endParaRPr lang="zh-TW" altLang="en-US" sz="3600" dirty="0">
              <a:solidFill>
                <a:srgbClr val="00B05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矩形圖說文字 8"/>
          <p:cNvSpPr/>
          <p:nvPr/>
        </p:nvSpPr>
        <p:spPr>
          <a:xfrm>
            <a:off x="2699792" y="1628800"/>
            <a:ext cx="3528392" cy="612648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掌握目前設備使用狀況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矩形圖說文字 9"/>
          <p:cNvSpPr/>
          <p:nvPr/>
        </p:nvSpPr>
        <p:spPr>
          <a:xfrm>
            <a:off x="2699792" y="2582424"/>
            <a:ext cx="3528392" cy="612648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人員輸出控管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矩形圖說文字 10"/>
          <p:cNvSpPr/>
          <p:nvPr/>
        </p:nvSpPr>
        <p:spPr>
          <a:xfrm>
            <a:off x="2699792" y="3501008"/>
            <a:ext cx="3528392" cy="612648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限制文件複印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矩形圖說文字 11"/>
          <p:cNvSpPr/>
          <p:nvPr/>
        </p:nvSpPr>
        <p:spPr>
          <a:xfrm>
            <a:off x="2710516" y="4437112"/>
            <a:ext cx="3517668" cy="612648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避免誤送傳真洩漏資訊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矩形圖說文字 12"/>
          <p:cNvSpPr/>
          <p:nvPr/>
        </p:nvSpPr>
        <p:spPr>
          <a:xfrm>
            <a:off x="2710516" y="5373216"/>
            <a:ext cx="3517668" cy="612648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跟隨列印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039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TW" altLang="en-US" dirty="0" smtClean="0">
                <a:solidFill>
                  <a:srgbClr val="C00000"/>
                </a:solidFill>
                <a:latin typeface="標楷體" pitchFamily="65" charset="-120"/>
                <a:ea typeface="標楷體" pitchFamily="65" charset="-120"/>
              </a:rPr>
              <a:t>問題</a:t>
            </a:r>
            <a:endParaRPr lang="zh-TW" altLang="en-US" dirty="0">
              <a:solidFill>
                <a:srgbClr val="C0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00B050"/>
                </a:solidFill>
              </a:rPr>
              <a:t>事務機上常有無主文件</a:t>
            </a:r>
            <a:endParaRPr lang="en-US" altLang="zh-TW" dirty="0" smtClean="0">
              <a:solidFill>
                <a:srgbClr val="00B050"/>
              </a:solidFill>
            </a:endParaRPr>
          </a:p>
          <a:p>
            <a:r>
              <a:rPr lang="zh-TW" altLang="en-US" dirty="0" smtClean="0">
                <a:solidFill>
                  <a:srgbClr val="00B050"/>
                </a:solidFill>
              </a:rPr>
              <a:t>輸出成本過高</a:t>
            </a:r>
            <a:endParaRPr lang="en-US" altLang="zh-TW" dirty="0" smtClean="0">
              <a:solidFill>
                <a:srgbClr val="00B050"/>
              </a:solidFill>
            </a:endParaRPr>
          </a:p>
          <a:p>
            <a:r>
              <a:rPr lang="zh-TW" altLang="en-US" dirty="0" smtClean="0">
                <a:solidFill>
                  <a:srgbClr val="00B050"/>
                </a:solidFill>
              </a:rPr>
              <a:t>誤送傳真可能導致機密外洩</a:t>
            </a:r>
            <a:endParaRPr lang="en-US" altLang="zh-TW" dirty="0" smtClean="0">
              <a:solidFill>
                <a:srgbClr val="00B050"/>
              </a:solidFill>
            </a:endParaRPr>
          </a:p>
          <a:p>
            <a:r>
              <a:rPr lang="zh-TW" altLang="en-US" dirty="0" smtClean="0">
                <a:solidFill>
                  <a:srgbClr val="00B050"/>
                </a:solidFill>
              </a:rPr>
              <a:t>事務機故障導致無法列印</a:t>
            </a:r>
            <a:endParaRPr lang="zh-TW" altLang="en-US" dirty="0">
              <a:solidFill>
                <a:srgbClr val="00B050"/>
              </a:solidFill>
            </a:endParaRPr>
          </a:p>
        </p:txBody>
      </p:sp>
      <p:pic>
        <p:nvPicPr>
          <p:cNvPr id="6" name="Picture 2" descr="ApeosPortIII_ICCG_1600-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80928"/>
            <a:ext cx="1831671" cy="228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7284693" y="2527257"/>
            <a:ext cx="1271563" cy="2787736"/>
            <a:chOff x="1233" y="2784"/>
            <a:chExt cx="400" cy="960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 rot="-1074630">
              <a:off x="1233" y="3108"/>
              <a:ext cx="96" cy="65"/>
              <a:chOff x="607" y="1932"/>
              <a:chExt cx="111" cy="75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 rot="2111635">
                <a:off x="607" y="1933"/>
                <a:ext cx="111" cy="72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50000">
                    <a:srgbClr val="FFFF99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>
                <a:outerShdw dist="12700" dir="54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147" tIns="45574" rIns="91147" bIns="45574" anchor="ctr"/>
              <a:lstStyle/>
              <a:p>
                <a:pPr defTabSz="911225"/>
                <a:endParaRPr lang="zh-TW" altLang="en-US" sz="1600">
                  <a:latin typeface="文鼎中圓" pitchFamily="49" charset="-120"/>
                  <a:ea typeface="HG丸ｺﾞｼｯｸM-PRO" pitchFamily="50" charset="-128"/>
                </a:endParaRPr>
              </a:p>
            </p:txBody>
          </p:sp>
          <p:sp>
            <p:nvSpPr>
              <p:cNvPr id="11" name="AutoShape 10"/>
              <p:cNvSpPr>
                <a:spLocks noChangeArrowheads="1"/>
              </p:cNvSpPr>
              <p:nvPr/>
            </p:nvSpPr>
            <p:spPr bwMode="auto">
              <a:xfrm rot="2111635">
                <a:off x="618" y="1932"/>
                <a:ext cx="41" cy="41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1147" tIns="45574" rIns="91147" bIns="45574" anchor="ctr"/>
              <a:lstStyle/>
              <a:p>
                <a:pPr defTabSz="911225"/>
                <a:endParaRPr lang="zh-TW" altLang="en-US" sz="1600">
                  <a:latin typeface="文鼎中圓" pitchFamily="49" charset="-120"/>
                </a:endParaRPr>
              </a:p>
            </p:txBody>
          </p:sp>
        </p:grpSp>
        <p:pic>
          <p:nvPicPr>
            <p:cNvPr id="9" name="Picture 11" descr="hito_m_pc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784"/>
              <a:ext cx="337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82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bc_c_t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02"/>
            <a:ext cx="9144000" cy="63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掌握目前機器使用狀況</a:t>
            </a:r>
            <a: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&amp;</a:t>
            </a:r>
            <a:b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人員輸出控管</a:t>
            </a:r>
            <a: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</a:br>
            <a:endParaRPr lang="zh-TW" altLang="en-US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54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>
                <a:solidFill>
                  <a:schemeClr val="accent4"/>
                </a:solidFill>
              </a:rPr>
              <a:t>Solution</a:t>
            </a:r>
            <a:endParaRPr lang="zh-TW" altLang="en-US" dirty="0">
              <a:solidFill>
                <a:schemeClr val="accent4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控管使用功能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sz="1400" b="1" dirty="0" smtClean="0"/>
              <a:t>  控管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複印</a:t>
            </a:r>
            <a:r>
              <a:rPr lang="en-US" altLang="zh-TW" sz="1400" b="1" dirty="0" smtClean="0">
                <a:solidFill>
                  <a:srgbClr val="FF0000"/>
                </a:solidFill>
              </a:rPr>
              <a:t>/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傳真</a:t>
            </a:r>
            <a:r>
              <a:rPr lang="en-US" altLang="zh-TW" sz="1400" b="1" dirty="0" smtClean="0">
                <a:solidFill>
                  <a:srgbClr val="FF0000"/>
                </a:solidFill>
              </a:rPr>
              <a:t>/</a:t>
            </a:r>
            <a:r>
              <a:rPr lang="zh-TW" altLang="en-US" sz="1400" b="1" dirty="0" smtClean="0">
                <a:solidFill>
                  <a:srgbClr val="FF0000"/>
                </a:solidFill>
              </a:rPr>
              <a:t>掃描</a:t>
            </a:r>
            <a:r>
              <a:rPr lang="zh-TW" altLang="en-US" sz="1400" b="1" dirty="0" smtClean="0"/>
              <a:t>的使用功能且只有員工可使用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endParaRPr lang="en-US" altLang="zh-TW" sz="1400" b="1" dirty="0"/>
          </a:p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結合職工卡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sz="1400" b="1" dirty="0" smtClean="0">
                <a:latin typeface="+mn-ea"/>
              </a:rPr>
              <a:t>  可結合職工卡同時使用</a:t>
            </a:r>
            <a:endParaRPr lang="en-US" altLang="zh-TW" sz="1400" b="1" dirty="0" smtClean="0">
              <a:latin typeface="+mn-ea"/>
            </a:endParaRPr>
          </a:p>
          <a:p>
            <a:pPr marL="0" indent="0">
              <a:buNone/>
            </a:pPr>
            <a:endParaRPr lang="en-US" altLang="zh-TW" sz="1400" b="1" dirty="0">
              <a:latin typeface="+mn-ea"/>
            </a:endParaRPr>
          </a:p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可顯示使用者名稱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en-US" altLang="zh-TW" sz="1400" dirty="0" smtClean="0">
                <a:latin typeface="+mn-ea"/>
              </a:rPr>
              <a:t>  </a:t>
            </a:r>
            <a:r>
              <a:rPr lang="zh-TW" altLang="en-US" sz="1400" b="1" dirty="0" smtClean="0">
                <a:latin typeface="+mn-ea"/>
              </a:rPr>
              <a:t>可於刷卡後直接在面板上顯示使用者名稱</a:t>
            </a:r>
            <a:endParaRPr lang="en-US" altLang="zh-TW" sz="1400" b="1" dirty="0" smtClean="0">
              <a:latin typeface="+mn-ea"/>
            </a:endParaRPr>
          </a:p>
          <a:p>
            <a:pPr marL="0" indent="0">
              <a:buNone/>
            </a:pPr>
            <a:endParaRPr lang="en-US" altLang="zh-TW" sz="1400" b="1" dirty="0">
              <a:latin typeface="+mn-ea"/>
            </a:endParaRPr>
          </a:p>
          <a:p>
            <a:pPr marL="0" indent="0">
              <a:buNone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統計用量</a:t>
            </a:r>
            <a:endParaRPr lang="en-US" altLang="zh-TW" dirty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en-US" altLang="zh-TW" sz="1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1400" b="1" dirty="0" smtClean="0">
                <a:latin typeface="+mn-ea"/>
              </a:rPr>
              <a:t>每月可結算統計各使用者用量</a:t>
            </a:r>
          </a:p>
        </p:txBody>
      </p:sp>
      <p:grpSp>
        <p:nvGrpSpPr>
          <p:cNvPr id="4" name="群組 8"/>
          <p:cNvGrpSpPr>
            <a:grpSpLocks/>
          </p:cNvGrpSpPr>
          <p:nvPr/>
        </p:nvGrpSpPr>
        <p:grpSpPr bwMode="auto">
          <a:xfrm>
            <a:off x="5220072" y="3019827"/>
            <a:ext cx="3476377" cy="2181646"/>
            <a:chOff x="6462713" y="1817688"/>
            <a:chExt cx="2447925" cy="1152525"/>
          </a:xfrm>
        </p:grpSpPr>
        <p:pic>
          <p:nvPicPr>
            <p:cNvPr id="5" name="Picture 158" descr="2006712上午085026bear%20d-card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8475" y="1817688"/>
              <a:ext cx="792163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6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2713" y="1890713"/>
              <a:ext cx="874712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AutoShape 163"/>
            <p:cNvCxnSpPr>
              <a:cxnSpLocks noChangeShapeType="1"/>
            </p:cNvCxnSpPr>
            <p:nvPr/>
          </p:nvCxnSpPr>
          <p:spPr bwMode="auto">
            <a:xfrm>
              <a:off x="7337425" y="2430463"/>
              <a:ext cx="1177925" cy="179387"/>
            </a:xfrm>
            <a:prstGeom prst="bentConnector4">
              <a:avLst>
                <a:gd name="adj1" fmla="val 33019"/>
                <a:gd name="adj2" fmla="val 226551"/>
              </a:avLst>
            </a:prstGeom>
            <a:noFill/>
            <a:ln w="25400">
              <a:solidFill>
                <a:srgbClr val="8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1891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控管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4000" dirty="0" smtClean="0">
                <a:solidFill>
                  <a:srgbClr val="00B050"/>
                </a:solidFill>
              </a:rPr>
              <a:t>不同權限使用者使用功能限制</a:t>
            </a:r>
            <a:endParaRPr lang="zh-TW" altLang="en-US" sz="4000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82089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02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9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92494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chemeClr val="bg1"/>
                </a:solidFill>
              </a:rPr>
              <a:t>文件安全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901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>
                <a:solidFill>
                  <a:schemeClr val="accent4"/>
                </a:solidFill>
              </a:rPr>
              <a:t>Solution</a:t>
            </a:r>
            <a:endParaRPr lang="zh-TW" altLang="en-US" dirty="0">
              <a:solidFill>
                <a:schemeClr val="accent4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dirty="0" smtClean="0"/>
              <a:t>限制傳真號碼輸入方式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  限制傳真至非電話簿對象、多方傳送確認畫面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限制文件再次</a:t>
            </a:r>
            <a:r>
              <a:rPr lang="zh-TW" altLang="en-US" dirty="0" smtClean="0"/>
              <a:t>複印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sz="1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1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嵌入複印限制碼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使用職工卡認證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  限制非本公司員工使用</a:t>
            </a:r>
            <a:endParaRPr lang="en-US" altLang="zh-TW" sz="1400" dirty="0">
              <a:latin typeface="標楷體" pitchFamily="65" charset="-120"/>
              <a:ea typeface="標楷體" pitchFamily="65" charset="-120"/>
            </a:endParaRPr>
          </a:p>
          <a:p>
            <a:pPr marL="0" indent="0">
              <a:buNone/>
            </a:pPr>
            <a:r>
              <a:rPr lang="zh-TW" altLang="en-US" dirty="0" smtClean="0"/>
              <a:t>機密列印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sz="1400" dirty="0" smtClean="0">
                <a:latin typeface="標楷體" pitchFamily="65" charset="-120"/>
                <a:ea typeface="標楷體" pitchFamily="65" charset="-120"/>
              </a:rPr>
              <a:t>  列印時需配合職工卡認證</a:t>
            </a:r>
            <a:endParaRPr lang="zh-TW" altLang="en-US" sz="14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1804988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91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38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跟隨列印</a:t>
            </a:r>
            <a: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無伺服器列印</a:t>
            </a:r>
            <a:r>
              <a:rPr lang="en-US" altLang="zh-TW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854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254</Words>
  <Application>Microsoft Office PowerPoint</Application>
  <PresentationFormat>如螢幕大小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謹呈 天明製藥股份有限公司</vt:lpstr>
      <vt:lpstr>輸出管理及文件安全方案</vt:lpstr>
      <vt:lpstr>問題</vt:lpstr>
      <vt:lpstr>掌握目前機器使用狀況 &amp; 人員輸出控管 </vt:lpstr>
      <vt:lpstr>Solution</vt:lpstr>
      <vt:lpstr>控管</vt:lpstr>
      <vt:lpstr>文件安全 </vt:lpstr>
      <vt:lpstr>Solution</vt:lpstr>
      <vt:lpstr>跟隨列印(無伺服器列印)</vt:lpstr>
      <vt:lpstr>簡介</vt:lpstr>
      <vt:lpstr>選擇全錄提供方案將帶給您…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謹呈 天明製藥股份有限公司</dc:title>
  <dc:creator>yuzee</dc:creator>
  <cp:lastModifiedBy>yuzee</cp:lastModifiedBy>
  <cp:revision>20</cp:revision>
  <dcterms:created xsi:type="dcterms:W3CDTF">2012-10-10T11:04:42Z</dcterms:created>
  <dcterms:modified xsi:type="dcterms:W3CDTF">2012-10-10T15:22:05Z</dcterms:modified>
</cp:coreProperties>
</file>