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22"/>
  </p:notesMasterIdLst>
  <p:sldIdLst>
    <p:sldId id="262" r:id="rId2"/>
    <p:sldId id="258" r:id="rId3"/>
    <p:sldId id="263" r:id="rId4"/>
    <p:sldId id="264"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82845" autoAdjust="0"/>
  </p:normalViewPr>
  <p:slideViewPr>
    <p:cSldViewPr snapToObjects="1">
      <p:cViewPr varScale="1">
        <p:scale>
          <a:sx n="105" d="100"/>
          <a:sy n="105" d="100"/>
        </p:scale>
        <p:origin x="-816" y="-1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FA7BF2-AFA1-8F46-B746-54AF0BB16FDB}" type="datetimeFigureOut">
              <a:rPr lang="en-US" smtClean="0"/>
              <a:pPr/>
              <a:t>7/31/13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8C0A4C-EF6D-9740-B421-918F49ED134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Recently, the Fair Work Ombudsman in Australia has expressed concerns over unpaid internships</a:t>
            </a:r>
            <a:r>
              <a:rPr lang="en-AU" sz="1200" kern="1200" dirty="0" smtClean="0">
                <a:solidFill>
                  <a:schemeClr val="tx1"/>
                </a:solidFill>
                <a:latin typeface="+mn-lt"/>
                <a:ea typeface="+mn-ea"/>
                <a:cs typeface="+mn-cs"/>
              </a:rPr>
              <a:t> as they are being used </a:t>
            </a:r>
            <a:r>
              <a:rPr lang="en-AU" sz="1200" kern="1200" dirty="0" smtClean="0">
                <a:solidFill>
                  <a:schemeClr val="tx1"/>
                </a:solidFill>
                <a:latin typeface="+mn-lt"/>
                <a:ea typeface="+mn-ea"/>
                <a:cs typeface="+mn-cs"/>
              </a:rPr>
              <a:t>as a substitute to paid employment in many sectors of the economy. I’m not sure how many of you guys</a:t>
            </a:r>
            <a:r>
              <a:rPr lang="en-AU" sz="1200" kern="1200" dirty="0" smtClean="0">
                <a:solidFill>
                  <a:schemeClr val="tx1"/>
                </a:solidFill>
                <a:latin typeface="+mn-lt"/>
                <a:ea typeface="+mn-ea"/>
                <a:cs typeface="+mn-cs"/>
              </a:rPr>
              <a:t> here have </a:t>
            </a:r>
            <a:r>
              <a:rPr lang="en-AU" sz="1200" kern="1200" dirty="0" smtClean="0">
                <a:solidFill>
                  <a:schemeClr val="tx1"/>
                </a:solidFill>
                <a:latin typeface="+mn-lt"/>
                <a:ea typeface="+mn-ea"/>
                <a:cs typeface="+mn-cs"/>
              </a:rPr>
              <a:t>partaken in an unpaid internship but it is almost a right of passage for many workers in the creative sector. </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Although </a:t>
            </a:r>
            <a:r>
              <a:rPr lang="en-AU" sz="1200" kern="1200" baseline="0" dirty="0" smtClean="0">
                <a:solidFill>
                  <a:schemeClr val="tx1"/>
                </a:solidFill>
                <a:latin typeface="+mn-lt"/>
                <a:ea typeface="+mn-ea"/>
                <a:cs typeface="+mn-cs"/>
              </a:rPr>
              <a:t>the term ‘</a:t>
            </a:r>
            <a:r>
              <a:rPr lang="en-AU" sz="1200" kern="1200" dirty="0" smtClean="0">
                <a:solidFill>
                  <a:schemeClr val="tx1"/>
                </a:solidFill>
                <a:latin typeface="+mn-lt"/>
                <a:ea typeface="+mn-ea"/>
                <a:cs typeface="+mn-cs"/>
              </a:rPr>
              <a:t>intern’ receives no formal legal definition in the UK, as in Australia, the British government has now released the </a:t>
            </a:r>
            <a:r>
              <a:rPr lang="en-US" sz="1200" kern="1200" dirty="0" smtClean="0">
                <a:solidFill>
                  <a:schemeClr val="tx1"/>
                </a:solidFill>
                <a:latin typeface="+mn-lt"/>
                <a:ea typeface="+mn-ea"/>
                <a:cs typeface="+mn-cs"/>
              </a:rPr>
              <a:t>Common Best Practice Code for High Quality Internships and has itself, </a:t>
            </a:r>
            <a:r>
              <a:rPr lang="en-AU" sz="1200" kern="1200" dirty="0" smtClean="0">
                <a:solidFill>
                  <a:schemeClr val="tx1"/>
                </a:solidFill>
                <a:latin typeface="+mn-lt"/>
                <a:ea typeface="+mn-ea"/>
                <a:cs typeface="+mn-cs"/>
              </a:rPr>
              <a:t>abolished informal internships at Whitehall to ‘lead by example’.  </a:t>
            </a:r>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The Royal Institute of British Architects has also followed suit, by mandating in 2011 for chartered practices to pay at least the minimum wage to all student placements or risk losing their chartered status. </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What I would like to emphasise with these examples, is that the firms or organisations, which invest in human capital, those which respect the labour of its contributors, exist, and will probably exist for much longer and stronger than those who do not. </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Currently, I am working with Alec </a:t>
            </a:r>
            <a:r>
              <a:rPr lang="en-AU" sz="1200" kern="1200" dirty="0" err="1" smtClean="0">
                <a:solidFill>
                  <a:schemeClr val="tx1"/>
                </a:solidFill>
                <a:latin typeface="+mn-lt"/>
                <a:ea typeface="+mn-ea"/>
                <a:cs typeface="+mn-cs"/>
              </a:rPr>
              <a:t>Dudson</a:t>
            </a:r>
            <a:r>
              <a:rPr lang="en-AU" sz="1200" kern="1200" baseline="0" dirty="0" smtClean="0">
                <a:solidFill>
                  <a:schemeClr val="tx1"/>
                </a:solidFill>
                <a:latin typeface="+mn-lt"/>
                <a:ea typeface="+mn-ea"/>
                <a:cs typeface="+mn-cs"/>
              </a:rPr>
              <a:t> (on the left) and a team of contributors from around the world</a:t>
            </a:r>
            <a:r>
              <a:rPr lang="en-AU" sz="1200" kern="1200" dirty="0" smtClean="0">
                <a:solidFill>
                  <a:schemeClr val="tx1"/>
                </a:solidFill>
                <a:latin typeface="+mn-lt"/>
                <a:ea typeface="+mn-ea"/>
                <a:cs typeface="+mn-cs"/>
              </a:rPr>
              <a:t> to create a publication entitled </a:t>
            </a:r>
            <a:r>
              <a:rPr lang="en-AU" sz="1200" i="1" kern="1200" dirty="0" smtClean="0">
                <a:solidFill>
                  <a:schemeClr val="tx1"/>
                </a:solidFill>
                <a:latin typeface="+mn-lt"/>
                <a:ea typeface="+mn-ea"/>
                <a:cs typeface="+mn-cs"/>
              </a:rPr>
              <a:t>intern</a:t>
            </a:r>
            <a:r>
              <a:rPr lang="en-AU" sz="1200" kern="1200" dirty="0" smtClean="0">
                <a:solidFill>
                  <a:schemeClr val="tx1"/>
                </a:solidFill>
                <a:latin typeface="+mn-lt"/>
                <a:ea typeface="+mn-ea"/>
                <a:cs typeface="+mn-cs"/>
              </a:rPr>
              <a:t>. Alec and I have shared similar experiences on the intern treadmill and have decided to take direct action in what we believe to be a constructive manner.</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i="1" kern="1200" dirty="0" smtClean="0">
                <a:solidFill>
                  <a:schemeClr val="tx1"/>
                </a:solidFill>
                <a:latin typeface="+mn-lt"/>
                <a:ea typeface="+mn-ea"/>
                <a:cs typeface="+mn-cs"/>
              </a:rPr>
              <a:t>Intern </a:t>
            </a:r>
            <a:r>
              <a:rPr lang="en-AU" sz="1200" kern="1200" dirty="0" smtClean="0">
                <a:solidFill>
                  <a:schemeClr val="tx1"/>
                </a:solidFill>
                <a:latin typeface="+mn-lt"/>
                <a:ea typeface="+mn-ea"/>
                <a:cs typeface="+mn-cs"/>
              </a:rPr>
              <a:t>Magazine is not a witch-hunt. We are not here</a:t>
            </a:r>
            <a:r>
              <a:rPr lang="en-AU" sz="1200" kern="1200" baseline="0" dirty="0" smtClean="0">
                <a:solidFill>
                  <a:schemeClr val="tx1"/>
                </a:solidFill>
                <a:latin typeface="+mn-lt"/>
                <a:ea typeface="+mn-ea"/>
                <a:cs typeface="+mn-cs"/>
              </a:rPr>
              <a:t> to labour on the inequities but rather, we </a:t>
            </a:r>
            <a:r>
              <a:rPr lang="en-AU" sz="1200" kern="1200" dirty="0" smtClean="0">
                <a:solidFill>
                  <a:schemeClr val="tx1"/>
                </a:solidFill>
                <a:latin typeface="+mn-lt"/>
                <a:ea typeface="+mn-ea"/>
                <a:cs typeface="+mn-cs"/>
              </a:rPr>
              <a:t>want to engage with industry leaders and learn about their transition from education to employment. We also want to </a:t>
            </a:r>
            <a:r>
              <a:rPr lang="en-AU" sz="1200" kern="1200" dirty="0" smtClean="0">
                <a:solidFill>
                  <a:schemeClr val="tx1"/>
                </a:solidFill>
                <a:latin typeface="+mn-lt"/>
                <a:ea typeface="+mn-ea"/>
                <a:cs typeface="+mn-cs"/>
              </a:rPr>
              <a:t>spotlight intern talents</a:t>
            </a:r>
            <a:r>
              <a:rPr lang="en-AU"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to </a:t>
            </a:r>
            <a:r>
              <a:rPr lang="en-AU" sz="1200" kern="1200" dirty="0" smtClean="0">
                <a:solidFill>
                  <a:schemeClr val="tx1"/>
                </a:solidFill>
                <a:latin typeface="+mn-lt"/>
                <a:ea typeface="+mn-ea"/>
                <a:cs typeface="+mn-cs"/>
              </a:rPr>
              <a:t>encourage young people to create works and not feel a lack of confidence because they do not possess a skill-set that they could not possibly have obtained without offering free labour in the first place.</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We want to demystify the internship as the only alternative to accessing the labour market. And while we do not rule out the many fulfilling internship arrangements available, such as work placement with Village Well in Melbourne and </a:t>
            </a:r>
            <a:r>
              <a:rPr lang="en-AU" sz="1200" kern="1200" dirty="0" err="1" smtClean="0">
                <a:solidFill>
                  <a:schemeClr val="tx1"/>
                </a:solidFill>
                <a:latin typeface="+mn-lt"/>
                <a:ea typeface="+mn-ea"/>
                <a:cs typeface="+mn-cs"/>
              </a:rPr>
              <a:t>Dezeen</a:t>
            </a:r>
            <a:r>
              <a:rPr lang="en-AU" sz="1200" kern="1200" dirty="0" smtClean="0">
                <a:solidFill>
                  <a:schemeClr val="tx1"/>
                </a:solidFill>
                <a:latin typeface="+mn-lt"/>
                <a:ea typeface="+mn-ea"/>
                <a:cs typeface="+mn-cs"/>
              </a:rPr>
              <a:t> magazine</a:t>
            </a:r>
            <a:r>
              <a:rPr lang="en-AU" sz="1200" kern="1200" baseline="0" dirty="0" smtClean="0">
                <a:solidFill>
                  <a:schemeClr val="tx1"/>
                </a:solidFill>
                <a:latin typeface="+mn-lt"/>
                <a:ea typeface="+mn-ea"/>
                <a:cs typeface="+mn-cs"/>
              </a:rPr>
              <a:t> in London</a:t>
            </a:r>
            <a:r>
              <a:rPr lang="en-AU" sz="1200" kern="1200" dirty="0" smtClean="0">
                <a:solidFill>
                  <a:schemeClr val="tx1"/>
                </a:solidFill>
                <a:latin typeface="+mn-lt"/>
                <a:ea typeface="+mn-ea"/>
                <a:cs typeface="+mn-cs"/>
              </a:rPr>
              <a:t>, we would like our readers to have an understanding of their options in case they find themselves in a compromising position. </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Our soft launch Issue Zero has already been met with great enthusiasm with wide coverage from different media outlets. </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Most importantly so far, being involved in intern Magazine has introduced us to an existing network of young advocacy groups who have already taken the initiative to direct action. </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When I look to Australia,</a:t>
            </a:r>
            <a:r>
              <a:rPr lang="en-AU" sz="1200" kern="1200" dirty="0" smtClean="0">
                <a:solidFill>
                  <a:schemeClr val="tx1"/>
                </a:solidFill>
                <a:latin typeface="+mn-lt"/>
                <a:ea typeface="+mn-ea"/>
                <a:cs typeface="+mn-cs"/>
              </a:rPr>
              <a:t> discussions of the unpaid internship </a:t>
            </a:r>
            <a:r>
              <a:rPr lang="en-AU" sz="1200" kern="1200" dirty="0" smtClean="0">
                <a:solidFill>
                  <a:schemeClr val="tx1"/>
                </a:solidFill>
                <a:latin typeface="+mn-lt"/>
                <a:ea typeface="+mn-ea"/>
                <a:cs typeface="+mn-cs"/>
              </a:rPr>
              <a:t>remain largely isolated and semi-private, with articles in newspapers by concerned journalists and academics, but few representation from the youth themselves. I have</a:t>
            </a:r>
            <a:r>
              <a:rPr lang="en-AU" sz="1200" kern="1200" dirty="0" smtClean="0">
                <a:solidFill>
                  <a:schemeClr val="tx1"/>
                </a:solidFill>
                <a:latin typeface="+mn-lt"/>
                <a:ea typeface="+mn-ea"/>
                <a:cs typeface="+mn-cs"/>
              </a:rPr>
              <a:t> some free </a:t>
            </a:r>
            <a:r>
              <a:rPr lang="en-AU" sz="1200" kern="1200" dirty="0" smtClean="0">
                <a:solidFill>
                  <a:schemeClr val="tx1"/>
                </a:solidFill>
                <a:latin typeface="+mn-lt"/>
                <a:ea typeface="+mn-ea"/>
                <a:cs typeface="+mn-cs"/>
              </a:rPr>
              <a:t>copies of Issue Zero with me here today and I hope to share with you our efforts</a:t>
            </a:r>
            <a:r>
              <a:rPr lang="en-AU" sz="1200" kern="1200" baseline="0" dirty="0" smtClean="0">
                <a:solidFill>
                  <a:schemeClr val="tx1"/>
                </a:solidFill>
                <a:latin typeface="+mn-lt"/>
                <a:ea typeface="+mn-ea"/>
                <a:cs typeface="+mn-cs"/>
              </a:rPr>
              <a:t> at </a:t>
            </a:r>
            <a:r>
              <a:rPr lang="en-AU" sz="1200" i="1" kern="1200" baseline="0" dirty="0" smtClean="0">
                <a:solidFill>
                  <a:schemeClr val="tx1"/>
                </a:solidFill>
                <a:latin typeface="+mn-lt"/>
                <a:ea typeface="+mn-ea"/>
                <a:cs typeface="+mn-cs"/>
              </a:rPr>
              <a:t>intern </a:t>
            </a:r>
            <a:r>
              <a:rPr lang="en-AU" sz="1200" kern="1200" baseline="0" dirty="0" smtClean="0">
                <a:solidFill>
                  <a:schemeClr val="tx1"/>
                </a:solidFill>
                <a:latin typeface="+mn-lt"/>
                <a:ea typeface="+mn-ea"/>
                <a:cs typeface="+mn-cs"/>
              </a:rPr>
              <a:t>Magazine</a:t>
            </a:r>
            <a:r>
              <a:rPr lang="en-AU" sz="1200" kern="1200" dirty="0" smtClean="0">
                <a:solidFill>
                  <a:schemeClr val="tx1"/>
                </a:solidFill>
                <a:latin typeface="+mn-lt"/>
                <a:ea typeface="+mn-ea"/>
                <a:cs typeface="+mn-cs"/>
              </a:rPr>
              <a:t> so far. </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I would also like to draw your attention to our </a:t>
            </a:r>
            <a:r>
              <a:rPr lang="en-AU" sz="1200" kern="1200" dirty="0" err="1" smtClean="0">
                <a:solidFill>
                  <a:schemeClr val="tx1"/>
                </a:solidFill>
                <a:latin typeface="+mn-lt"/>
                <a:ea typeface="+mn-ea"/>
                <a:cs typeface="+mn-cs"/>
              </a:rPr>
              <a:t>Kickstarter</a:t>
            </a:r>
            <a:r>
              <a:rPr lang="en-AU" sz="1200" kern="1200" dirty="0" smtClean="0">
                <a:solidFill>
                  <a:schemeClr val="tx1"/>
                </a:solidFill>
                <a:latin typeface="+mn-lt"/>
                <a:ea typeface="+mn-ea"/>
                <a:cs typeface="+mn-cs"/>
              </a:rPr>
              <a:t> campaign, which is in its final three days of running. We really hope to steer this project over a period of a time until which it becomes obsolete because youth labour no longer poses an issue of crisis scale in our society. </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In the so-called glamour industries of fashion, design, publishing and the arts, it is widely accepted now that interns are to trade paid remuneration for experience, industry contacts and personal branding.  </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But until then, we hope you will support us and join the debate. </a:t>
            </a:r>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20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Many unpaid internships are promoted as providing skills to graduates and sometimes post-graduates, skills that they supposedly do not have, despite many years of specialised training and tens of thousands of dollars in </a:t>
            </a:r>
            <a:r>
              <a:rPr lang="en-AU" sz="1200" kern="1200" dirty="0" err="1" smtClean="0">
                <a:solidFill>
                  <a:schemeClr val="tx1"/>
                </a:solidFill>
                <a:latin typeface="+mn-lt"/>
                <a:ea typeface="+mn-ea"/>
                <a:cs typeface="+mn-cs"/>
              </a:rPr>
              <a:t>HECs</a:t>
            </a:r>
            <a:r>
              <a:rPr lang="en-AU" sz="1200" kern="1200" dirty="0" smtClean="0">
                <a:solidFill>
                  <a:schemeClr val="tx1"/>
                </a:solidFill>
                <a:latin typeface="+mn-lt"/>
                <a:ea typeface="+mn-ea"/>
                <a:cs typeface="+mn-cs"/>
              </a:rPr>
              <a:t>. It baffles me that so many of my peers and I have found ourselves in this ‘experience paradox’. </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While those of us who can afford to work for free do so in hope of getting our foot in the door, those who cannot, are discriminated from this form of upward mobility. </a:t>
            </a:r>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What is more disappointing is perhaps the fact that, more often than not, internships have proven to be a mirage, with reports now coming out to say that internships have little to no bearing on a candidate’s ability to secure full-time work. </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If we look to North America and Europe, the issue of the unpaid intern is already raging. </a:t>
            </a:r>
          </a:p>
          <a:p>
            <a:r>
              <a:rPr lang="en-AU" sz="1200" kern="1200" dirty="0" smtClean="0">
                <a:solidFill>
                  <a:schemeClr val="tx1"/>
                </a:solidFill>
                <a:latin typeface="+mn-lt"/>
                <a:ea typeface="+mn-ea"/>
                <a:cs typeface="+mn-cs"/>
              </a:rPr>
              <a:t>Law suits to major publishing houses and film production companies in the United States, strikes and rallies outside the UN headquarters, and dozens of independent documentaries, exhibitions and publications coming from the UK, Canada and France attest to the growing unrest regarding youth unemployment and its twin, the unpaid internship.</a:t>
            </a:r>
            <a:r>
              <a:rPr lang="en-AU" dirty="0" smtClean="0"/>
              <a:t> </a:t>
            </a:r>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Even though the Global Financial Crisis has been blamed for the drastic shift to relying on unpaid intern </a:t>
            </a:r>
            <a:r>
              <a:rPr lang="en-US" sz="1200" kern="1200" dirty="0" err="1" smtClean="0">
                <a:solidFill>
                  <a:schemeClr val="tx1"/>
                </a:solidFill>
                <a:latin typeface="+mn-lt"/>
                <a:ea typeface="+mn-ea"/>
                <a:cs typeface="+mn-cs"/>
              </a:rPr>
              <a:t>labour</a:t>
            </a:r>
            <a:r>
              <a:rPr lang="en-US" sz="1200" kern="1200" dirty="0" smtClean="0">
                <a:solidFill>
                  <a:schemeClr val="tx1"/>
                </a:solidFill>
                <a:latin typeface="+mn-lt"/>
                <a:ea typeface="+mn-ea"/>
                <a:cs typeface="+mn-cs"/>
              </a:rPr>
              <a:t>, it is difficult to excuse articles such as this one here: ‘Eager workers can be free and </a:t>
            </a:r>
            <a:r>
              <a:rPr lang="en-US" sz="1200" kern="1200" dirty="0" smtClean="0">
                <a:solidFill>
                  <a:schemeClr val="tx1"/>
                </a:solidFill>
                <a:latin typeface="+mn-lt"/>
                <a:ea typeface="+mn-ea"/>
                <a:cs typeface="+mn-cs"/>
              </a:rPr>
              <a:t>easy</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prompting the Fair Work Ombudsman to investigate the phenomenon.</a:t>
            </a:r>
            <a:endParaRPr lang="en-A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 recently turned down an editorial internship at one of Australia’s most widely circulated arts publication because I was required to work 900 hours without pay over three months, assigning over all copyright of my work and receive no workplace cover. What prompted me to raise this instance here, is that this </a:t>
            </a:r>
            <a:r>
              <a:rPr lang="en-US" sz="1200" kern="1200" dirty="0" err="1" smtClean="0">
                <a:solidFill>
                  <a:schemeClr val="tx1"/>
                </a:solidFill>
                <a:latin typeface="+mn-lt"/>
                <a:ea typeface="+mn-ea"/>
                <a:cs typeface="+mn-cs"/>
              </a:rPr>
              <a:t>organisation</a:t>
            </a:r>
            <a:r>
              <a:rPr lang="en-US" sz="1200" kern="1200" dirty="0" smtClean="0">
                <a:solidFill>
                  <a:schemeClr val="tx1"/>
                </a:solidFill>
                <a:latin typeface="+mn-lt"/>
                <a:ea typeface="+mn-ea"/>
                <a:cs typeface="+mn-cs"/>
              </a:rPr>
              <a:t> boasted profits exceeding two million dollars in the past financial year. </a:t>
            </a:r>
            <a:endParaRPr lang="en-AU"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
            </a:r>
            <a:br>
              <a:rPr lang="en-AU" sz="1200" kern="1200" dirty="0" smtClean="0">
                <a:solidFill>
                  <a:schemeClr val="tx1"/>
                </a:solidFill>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latin typeface="+mn-lt"/>
                <a:ea typeface="+mn-ea"/>
                <a:cs typeface="+mn-cs"/>
              </a:rPr>
              <a:t>This </a:t>
            </a:r>
            <a:r>
              <a:rPr lang="en-AU" sz="1200" kern="1200" dirty="0" err="1" smtClean="0">
                <a:solidFill>
                  <a:schemeClr val="tx1"/>
                </a:solidFill>
                <a:latin typeface="+mn-lt"/>
                <a:ea typeface="+mn-ea"/>
                <a:cs typeface="+mn-cs"/>
              </a:rPr>
              <a:t>Pecha</a:t>
            </a:r>
            <a:r>
              <a:rPr lang="en-AU" sz="1200" kern="1200" dirty="0" smtClean="0">
                <a:solidFill>
                  <a:schemeClr val="tx1"/>
                </a:solidFill>
                <a:latin typeface="+mn-lt"/>
                <a:ea typeface="+mn-ea"/>
                <a:cs typeface="+mn-cs"/>
              </a:rPr>
              <a:t> </a:t>
            </a:r>
            <a:r>
              <a:rPr lang="en-AU" sz="1200" kern="1200" dirty="0" err="1" smtClean="0">
                <a:solidFill>
                  <a:schemeClr val="tx1"/>
                </a:solidFill>
                <a:latin typeface="+mn-lt"/>
                <a:ea typeface="+mn-ea"/>
                <a:cs typeface="+mn-cs"/>
              </a:rPr>
              <a:t>Kucha</a:t>
            </a:r>
            <a:r>
              <a:rPr lang="en-AU" sz="1200" kern="1200" dirty="0" smtClean="0">
                <a:solidFill>
                  <a:schemeClr val="tx1"/>
                </a:solidFill>
                <a:latin typeface="+mn-lt"/>
                <a:ea typeface="+mn-ea"/>
                <a:cs typeface="+mn-cs"/>
              </a:rPr>
              <a:t> is more than just a personal rant. At its core, I am hoping to shed some light on a long overdue discourse, a public debate that has already gained momentum abroad, and is having a positive impact on the situation.</a:t>
            </a:r>
          </a:p>
          <a:p>
            <a:endParaRPr lang="en-US" dirty="0"/>
          </a:p>
        </p:txBody>
      </p:sp>
      <p:sp>
        <p:nvSpPr>
          <p:cNvPr id="4" name="Slide Number Placeholder 3"/>
          <p:cNvSpPr>
            <a:spLocks noGrp="1"/>
          </p:cNvSpPr>
          <p:nvPr>
            <p:ph type="sldNum" sz="quarter" idx="10"/>
          </p:nvPr>
        </p:nvSpPr>
        <p:spPr/>
        <p:txBody>
          <a:bodyPr/>
          <a:lstStyle/>
          <a:p>
            <a:fld id="{328C0A4C-EF6D-9740-B421-918F49ED1347}"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59BF8851-E89D-F24F-8737-6AC53EAC8F2A}" type="datetimeFigureOut">
              <a:rPr lang="en-US" smtClean="0"/>
              <a:pPr/>
              <a:t>7/31/13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D10478-533C-1E48-94E8-F905CD2E437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9BF8851-E89D-F24F-8737-6AC53EAC8F2A}" type="datetimeFigureOut">
              <a:rPr lang="en-US" smtClean="0"/>
              <a:pPr/>
              <a:t>7/31/13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D10478-533C-1E48-94E8-F905CD2E437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9BF8851-E89D-F24F-8737-6AC53EAC8F2A}" type="datetimeFigureOut">
              <a:rPr lang="en-US" smtClean="0"/>
              <a:pPr/>
              <a:t>7/31/13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D10478-533C-1E48-94E8-F905CD2E437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9BF8851-E89D-F24F-8737-6AC53EAC8F2A}" type="datetimeFigureOut">
              <a:rPr lang="en-US" smtClean="0"/>
              <a:pPr/>
              <a:t>7/31/13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D10478-533C-1E48-94E8-F905CD2E437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59BF8851-E89D-F24F-8737-6AC53EAC8F2A}" type="datetimeFigureOut">
              <a:rPr lang="en-US" smtClean="0"/>
              <a:pPr/>
              <a:t>7/31/13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D10478-533C-1E48-94E8-F905CD2E437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59BF8851-E89D-F24F-8737-6AC53EAC8F2A}" type="datetimeFigureOut">
              <a:rPr lang="en-US" smtClean="0"/>
              <a:pPr/>
              <a:t>7/31/13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D10478-533C-1E48-94E8-F905CD2E437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59BF8851-E89D-F24F-8737-6AC53EAC8F2A}" type="datetimeFigureOut">
              <a:rPr lang="en-US" smtClean="0"/>
              <a:pPr/>
              <a:t>7/31/13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D10478-533C-1E48-94E8-F905CD2E437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59BF8851-E89D-F24F-8737-6AC53EAC8F2A}" type="datetimeFigureOut">
              <a:rPr lang="en-US" smtClean="0"/>
              <a:pPr/>
              <a:t>7/31/13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D10478-533C-1E48-94E8-F905CD2E437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BF8851-E89D-F24F-8737-6AC53EAC8F2A}" type="datetimeFigureOut">
              <a:rPr lang="en-US" smtClean="0"/>
              <a:pPr/>
              <a:t>7/31/13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D10478-533C-1E48-94E8-F905CD2E437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59BF8851-E89D-F24F-8737-6AC53EAC8F2A}" type="datetimeFigureOut">
              <a:rPr lang="en-US" smtClean="0"/>
              <a:pPr/>
              <a:t>7/31/13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D10478-533C-1E48-94E8-F905CD2E437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59BF8851-E89D-F24F-8737-6AC53EAC8F2A}" type="datetimeFigureOut">
              <a:rPr lang="en-US" smtClean="0"/>
              <a:pPr/>
              <a:t>7/31/13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D10478-533C-1E48-94E8-F905CD2E437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BF8851-E89D-F24F-8737-6AC53EAC8F2A}" type="datetimeFigureOut">
              <a:rPr lang="en-US" smtClean="0"/>
              <a:pPr/>
              <a:t>7/31/13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D10478-533C-1E48-94E8-F905CD2E437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5" Type="http://schemas.openxmlformats.org/officeDocument/2006/relationships/image" Target="../media/image8.jpeg"/><Relationship Id="rId6"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Cover page2.jpg"/>
          <p:cNvPicPr>
            <a:picLocks noChangeAspect="1"/>
          </p:cNvPicPr>
          <p:nvPr/>
        </p:nvPicPr>
        <p:blipFill>
          <a:blip r:embed="rId3"/>
          <a:srcRect l="1417" r="1417"/>
          <a:stretch>
            <a:fillRect/>
          </a:stretch>
        </p:blipFill>
        <p:spPr>
          <a:xfrm>
            <a:off x="0" y="0"/>
            <a:ext cx="9180961" cy="689762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Julian Huppert at the Parliamentary launch of Let’s Get Our House In Order.jpg"/>
          <p:cNvPicPr>
            <a:picLocks noChangeAspect="1"/>
          </p:cNvPicPr>
          <p:nvPr/>
        </p:nvPicPr>
        <p:blipFill>
          <a:blip r:embed="rId3"/>
          <a:srcRect l="7571" r="1514"/>
          <a:stretch>
            <a:fillRect/>
          </a:stretch>
        </p:blipFill>
        <p:spPr>
          <a:xfrm>
            <a:off x="-152400" y="0"/>
            <a:ext cx="9456258" cy="6934200"/>
          </a:xfrm>
          <a:prstGeom prst="rect">
            <a:avLst/>
          </a:prstGeom>
        </p:spPr>
      </p:pic>
      <p:sp>
        <p:nvSpPr>
          <p:cNvPr id="4" name="TextBox 3"/>
          <p:cNvSpPr txBox="1"/>
          <p:nvPr/>
        </p:nvSpPr>
        <p:spPr>
          <a:xfrm>
            <a:off x="1821342" y="6629400"/>
            <a:ext cx="7627458" cy="276999"/>
          </a:xfrm>
          <a:prstGeom prst="rect">
            <a:avLst/>
          </a:prstGeom>
          <a:noFill/>
        </p:spPr>
        <p:txBody>
          <a:bodyPr wrap="square" rtlCol="0">
            <a:spAutoFit/>
          </a:bodyPr>
          <a:lstStyle/>
          <a:p>
            <a:r>
              <a:rPr lang="en-US" sz="1200" dirty="0" smtClean="0">
                <a:solidFill>
                  <a:schemeClr val="bg2"/>
                </a:solidFill>
              </a:rPr>
              <a:t>Source: http</a:t>
            </a:r>
            <a:r>
              <a:rPr lang="en-US" sz="1200" dirty="0" smtClean="0">
                <a:solidFill>
                  <a:schemeClr val="bg2"/>
                </a:solidFill>
              </a:rPr>
              <a:t>://julianhuppert.org.uk/wp-content/uploads/2013/06/Huppert-making-sure-interns-get-paid-300x200.jpg</a:t>
            </a:r>
            <a:endParaRPr lang="en-US" sz="1200" dirty="0">
              <a:solidFill>
                <a:schemeClr val="bg2"/>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RIBA.jpg"/>
          <p:cNvPicPr>
            <a:picLocks noChangeAspect="1"/>
          </p:cNvPicPr>
          <p:nvPr/>
        </p:nvPicPr>
        <p:blipFill>
          <a:blip r:embed="rId3"/>
          <a:stretch>
            <a:fillRect/>
          </a:stretch>
        </p:blipFill>
        <p:spPr>
          <a:xfrm>
            <a:off x="0" y="222415"/>
            <a:ext cx="9144000" cy="641317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Google pay an average of 5768 month.jpg"/>
          <p:cNvPicPr>
            <a:picLocks noChangeAspect="1"/>
          </p:cNvPicPr>
          <p:nvPr/>
        </p:nvPicPr>
        <p:blipFill>
          <a:blip r:embed="rId3"/>
          <a:stretch>
            <a:fillRect/>
          </a:stretch>
        </p:blipFill>
        <p:spPr>
          <a:xfrm>
            <a:off x="1553" y="0"/>
            <a:ext cx="9140894" cy="6858000"/>
          </a:xfrm>
          <a:prstGeom prst="rect">
            <a:avLst/>
          </a:prstGeom>
        </p:spPr>
      </p:pic>
      <p:sp>
        <p:nvSpPr>
          <p:cNvPr id="3" name="TextBox 2"/>
          <p:cNvSpPr txBox="1"/>
          <p:nvPr/>
        </p:nvSpPr>
        <p:spPr>
          <a:xfrm>
            <a:off x="3124200" y="6553200"/>
            <a:ext cx="6019800" cy="276999"/>
          </a:xfrm>
          <a:prstGeom prst="rect">
            <a:avLst/>
          </a:prstGeom>
          <a:noFill/>
        </p:spPr>
        <p:txBody>
          <a:bodyPr wrap="square" rtlCol="0">
            <a:spAutoFit/>
          </a:bodyPr>
          <a:lstStyle/>
          <a:p>
            <a:r>
              <a:rPr lang="en-US" sz="1200" dirty="0" smtClean="0">
                <a:solidFill>
                  <a:srgbClr val="EEECE1"/>
                </a:solidFill>
              </a:rPr>
              <a:t>Source: http</a:t>
            </a:r>
            <a:r>
              <a:rPr lang="en-US" sz="1200" dirty="0" smtClean="0">
                <a:solidFill>
                  <a:srgbClr val="EEECE1"/>
                </a:solidFill>
              </a:rPr>
              <a:t>://live.drjays.com/index.php/2013/02/17/google-named-best-internship-of-2013/</a:t>
            </a:r>
            <a:endParaRPr lang="en-US" sz="1200" dirty="0">
              <a:solidFill>
                <a:srgbClr val="EEECE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Contributors.jpg"/>
          <p:cNvPicPr>
            <a:picLocks noChangeAspect="1"/>
          </p:cNvPicPr>
          <p:nvPr/>
        </p:nvPicPr>
        <p:blipFill>
          <a:blip r:embed="rId3"/>
          <a:srcRect t="1253" b="-1253"/>
          <a:stretch>
            <a:fillRect/>
          </a:stretch>
        </p:blipFill>
        <p:spPr>
          <a:xfrm>
            <a:off x="0" y="9969"/>
            <a:ext cx="9119745" cy="687626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PR-20130619-InternMag-TEST_72D9614.JPG"/>
          <p:cNvPicPr>
            <a:picLocks noChangeAspect="1"/>
          </p:cNvPicPr>
          <p:nvPr/>
        </p:nvPicPr>
        <p:blipFill>
          <a:blip r:embed="rId3"/>
          <a:srcRect l="2362" r="2362"/>
          <a:stretch>
            <a:fillRect/>
          </a:stretch>
        </p:blipFill>
        <p:spPr>
          <a:xfrm>
            <a:off x="-1816" y="0"/>
            <a:ext cx="9249271" cy="69342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PR-20130619-InternMag-TEST_72D9616.JPG"/>
          <p:cNvPicPr>
            <a:picLocks noChangeAspect="1"/>
          </p:cNvPicPr>
          <p:nvPr/>
        </p:nvPicPr>
        <p:blipFill>
          <a:blip r:embed="rId3"/>
          <a:srcRect l="2362" r="2362"/>
          <a:stretch>
            <a:fillRect/>
          </a:stretch>
        </p:blipFill>
        <p:spPr>
          <a:xfrm>
            <a:off x="-145230" y="-87086"/>
            <a:ext cx="9365430" cy="7021286"/>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as seen on.jpg"/>
          <p:cNvPicPr>
            <a:picLocks noChangeAspect="1"/>
          </p:cNvPicPr>
          <p:nvPr/>
        </p:nvPicPr>
        <p:blipFill>
          <a:blip r:embed="rId3"/>
          <a:stretch>
            <a:fillRect/>
          </a:stretch>
        </p:blipFill>
        <p:spPr>
          <a:xfrm>
            <a:off x="990600" y="304800"/>
            <a:ext cx="7239000" cy="647890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Intern Partners.jpg"/>
          <p:cNvPicPr>
            <a:picLocks noChangeAspect="1"/>
          </p:cNvPicPr>
          <p:nvPr/>
        </p:nvPicPr>
        <p:blipFill>
          <a:blip r:embed="rId3"/>
          <a:stretch>
            <a:fillRect/>
          </a:stretch>
        </p:blipFill>
        <p:spPr>
          <a:xfrm>
            <a:off x="380999" y="228600"/>
            <a:ext cx="8590185" cy="647700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PR-20130619-InternMag-TEST_72D9619.JPG"/>
          <p:cNvPicPr>
            <a:picLocks noChangeAspect="1"/>
          </p:cNvPicPr>
          <p:nvPr/>
        </p:nvPicPr>
        <p:blipFill>
          <a:blip r:embed="rId3"/>
          <a:srcRect l="2362" r="2362"/>
          <a:stretch>
            <a:fillRect/>
          </a:stretch>
        </p:blipFill>
        <p:spPr>
          <a:xfrm>
            <a:off x="-76200" y="0"/>
            <a:ext cx="9249241" cy="69342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Screen Shot 2013-07-29 at 3.48.30 PM.png"/>
          <p:cNvPicPr>
            <a:picLocks noChangeAspect="1"/>
          </p:cNvPicPr>
          <p:nvPr/>
        </p:nvPicPr>
        <p:blipFill>
          <a:blip r:embed="rId3"/>
          <a:srcRect l="2081" r="12487"/>
          <a:stretch>
            <a:fillRect/>
          </a:stretch>
        </p:blipFill>
        <p:spPr>
          <a:xfrm>
            <a:off x="308636" y="1024916"/>
            <a:ext cx="4339564" cy="4766284"/>
          </a:xfrm>
          <a:prstGeom prst="rect">
            <a:avLst/>
          </a:prstGeom>
        </p:spPr>
      </p:pic>
      <p:pic>
        <p:nvPicPr>
          <p:cNvPr id="4" name="Picture 3" descr="Screen Shot 2013-07-28 at 3.59.07 PM.png"/>
          <p:cNvPicPr>
            <a:picLocks noChangeAspect="1"/>
          </p:cNvPicPr>
          <p:nvPr/>
        </p:nvPicPr>
        <p:blipFill>
          <a:blip r:embed="rId4"/>
          <a:srcRect t="9449" b="9449"/>
          <a:stretch>
            <a:fillRect/>
          </a:stretch>
        </p:blipFill>
        <p:spPr>
          <a:xfrm>
            <a:off x="5105400" y="304800"/>
            <a:ext cx="3696952" cy="1873943"/>
          </a:xfrm>
          <a:prstGeom prst="rect">
            <a:avLst/>
          </a:prstGeom>
        </p:spPr>
      </p:pic>
      <p:pic>
        <p:nvPicPr>
          <p:cNvPr id="5" name="Picture 4" descr="Screen Shot 2013-07-28 at 3.58.42 PM.png"/>
          <p:cNvPicPr>
            <a:picLocks noChangeAspect="1"/>
          </p:cNvPicPr>
          <p:nvPr/>
        </p:nvPicPr>
        <p:blipFill>
          <a:blip r:embed="rId5"/>
          <a:srcRect t="9449" b="9449"/>
          <a:stretch>
            <a:fillRect/>
          </a:stretch>
        </p:blipFill>
        <p:spPr>
          <a:xfrm>
            <a:off x="5105400" y="2514600"/>
            <a:ext cx="3696952" cy="1873947"/>
          </a:xfrm>
          <a:prstGeom prst="rect">
            <a:avLst/>
          </a:prstGeom>
        </p:spPr>
      </p:pic>
      <p:pic>
        <p:nvPicPr>
          <p:cNvPr id="6" name="Picture 5" descr="Screen Shot 2013-07-28 at 3.59.17 PM.png"/>
          <p:cNvPicPr>
            <a:picLocks noChangeAspect="1"/>
          </p:cNvPicPr>
          <p:nvPr/>
        </p:nvPicPr>
        <p:blipFill>
          <a:blip r:embed="rId6"/>
          <a:srcRect t="9449" b="9449"/>
          <a:stretch>
            <a:fillRect/>
          </a:stretch>
        </p:blipFill>
        <p:spPr>
          <a:xfrm>
            <a:off x="5105400" y="4679252"/>
            <a:ext cx="3696953" cy="1873948"/>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rcRect l="1469" t="1999" r="734"/>
          <a:stretch>
            <a:fillRect/>
          </a:stretch>
        </p:blipFill>
        <p:spPr>
          <a:xfrm>
            <a:off x="-12026" y="0"/>
            <a:ext cx="9314682" cy="6858000"/>
          </a:xfrm>
          <a:prstGeom prst="rect">
            <a:avLst/>
          </a:prstGeom>
        </p:spPr>
      </p:pic>
      <p:sp>
        <p:nvSpPr>
          <p:cNvPr id="4" name="TextBox 3"/>
          <p:cNvSpPr txBox="1"/>
          <p:nvPr/>
        </p:nvSpPr>
        <p:spPr>
          <a:xfrm>
            <a:off x="3886200" y="6553200"/>
            <a:ext cx="5562600" cy="276999"/>
          </a:xfrm>
          <a:prstGeom prst="rect">
            <a:avLst/>
          </a:prstGeom>
          <a:noFill/>
        </p:spPr>
        <p:txBody>
          <a:bodyPr wrap="square" rtlCol="0">
            <a:spAutoFit/>
          </a:bodyPr>
          <a:lstStyle/>
          <a:p>
            <a:r>
              <a:rPr lang="en-US" sz="1200" dirty="0" smtClean="0">
                <a:solidFill>
                  <a:schemeClr val="accent1"/>
                </a:solidFill>
              </a:rPr>
              <a:t>Source: </a:t>
            </a:r>
            <a:r>
              <a:rPr lang="en-US" sz="1200" dirty="0" err="1" smtClean="0">
                <a:solidFill>
                  <a:schemeClr val="accent1"/>
                </a:solidFill>
              </a:rPr>
              <a:t>http</a:t>
            </a:r>
            <a:r>
              <a:rPr lang="en-US" sz="1200" dirty="0" err="1" smtClean="0">
                <a:solidFill>
                  <a:schemeClr val="accent1"/>
                </a:solidFill>
              </a:rPr>
              <a:t>://www.fairwork.gov.au/Publications/Research/UW-complete-report.pdf</a:t>
            </a:r>
            <a:endParaRPr lang="en-US" sz="1200" dirty="0">
              <a:solidFill>
                <a:schemeClr val="accent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Last slide.jpg"/>
          <p:cNvPicPr>
            <a:picLocks noChangeAspect="1"/>
          </p:cNvPicPr>
          <p:nvPr/>
        </p:nvPicPr>
        <p:blipFill>
          <a:blip r:embed="rId3"/>
          <a:srcRect l="1402" r="1402"/>
          <a:stretch>
            <a:fillRect/>
          </a:stretch>
        </p:blipFill>
        <p:spPr>
          <a:xfrm>
            <a:off x="-19942" y="-10326"/>
            <a:ext cx="9183884" cy="687865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Experience Paradox.jpg"/>
          <p:cNvPicPr>
            <a:picLocks noChangeAspect="1"/>
          </p:cNvPicPr>
          <p:nvPr/>
        </p:nvPicPr>
        <p:blipFill>
          <a:blip r:embed="rId3"/>
          <a:srcRect t="1368" b="8208"/>
          <a:stretch>
            <a:fillRect/>
          </a:stretch>
        </p:blipFill>
        <p:spPr>
          <a:xfrm>
            <a:off x="1752600" y="1066800"/>
            <a:ext cx="5816600" cy="425691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 name="Picture 13" descr="Intern Aware - Why the Survey is so important.jpg"/>
          <p:cNvPicPr>
            <a:picLocks noChangeAspect="1"/>
          </p:cNvPicPr>
          <p:nvPr/>
        </p:nvPicPr>
        <p:blipFill>
          <a:blip r:embed="rId3"/>
          <a:srcRect r="502"/>
          <a:stretch>
            <a:fillRect/>
          </a:stretch>
        </p:blipFill>
        <p:spPr>
          <a:xfrm>
            <a:off x="-9978" y="1143000"/>
            <a:ext cx="9183866" cy="4572000"/>
          </a:xfrm>
          <a:prstGeom prst="rect">
            <a:avLst/>
          </a:prstGeom>
        </p:spPr>
      </p:pic>
      <p:sp>
        <p:nvSpPr>
          <p:cNvPr id="3" name="TextBox 2"/>
          <p:cNvSpPr txBox="1"/>
          <p:nvPr/>
        </p:nvSpPr>
        <p:spPr>
          <a:xfrm>
            <a:off x="6629400" y="6553200"/>
            <a:ext cx="2514600" cy="276999"/>
          </a:xfrm>
          <a:prstGeom prst="rect">
            <a:avLst/>
          </a:prstGeom>
          <a:noFill/>
        </p:spPr>
        <p:txBody>
          <a:bodyPr wrap="square" rtlCol="0">
            <a:spAutoFit/>
          </a:bodyPr>
          <a:lstStyle/>
          <a:p>
            <a:r>
              <a:rPr lang="en-US" sz="1200" dirty="0" smtClean="0"/>
              <a:t>Source: http</a:t>
            </a:r>
            <a:r>
              <a:rPr lang="en-US" sz="1200" dirty="0" smtClean="0"/>
              <a:t>://</a:t>
            </a:r>
            <a:r>
              <a:rPr lang="en-US" sz="1200" dirty="0" err="1" smtClean="0"/>
              <a:t>www.internaware.org</a:t>
            </a:r>
            <a:r>
              <a:rPr lang="en-US" sz="1200" dirty="0" smtClean="0"/>
              <a:t>/</a:t>
            </a:r>
            <a:endParaRPr lang="en-US" sz="1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Screen Shot 2013-07-28 at 4.07.43 PM.png"/>
          <p:cNvPicPr>
            <a:picLocks noChangeAspect="1"/>
          </p:cNvPicPr>
          <p:nvPr/>
        </p:nvPicPr>
        <p:blipFill>
          <a:blip r:embed="rId3"/>
          <a:srcRect t="3150" b="6299"/>
          <a:stretch>
            <a:fillRect/>
          </a:stretch>
        </p:blipFill>
        <p:spPr>
          <a:xfrm>
            <a:off x="0" y="751499"/>
            <a:ext cx="9144000" cy="5174988"/>
          </a:xfrm>
          <a:prstGeom prst="rect">
            <a:avLst/>
          </a:prstGeom>
        </p:spPr>
      </p:pic>
      <p:sp>
        <p:nvSpPr>
          <p:cNvPr id="5" name="TextBox 4"/>
          <p:cNvSpPr txBox="1"/>
          <p:nvPr/>
        </p:nvSpPr>
        <p:spPr>
          <a:xfrm>
            <a:off x="5029200" y="6553200"/>
            <a:ext cx="4114800" cy="276999"/>
          </a:xfrm>
          <a:prstGeom prst="rect">
            <a:avLst/>
          </a:prstGeom>
          <a:noFill/>
        </p:spPr>
        <p:txBody>
          <a:bodyPr wrap="square" rtlCol="0">
            <a:spAutoFit/>
          </a:bodyPr>
          <a:lstStyle/>
          <a:p>
            <a:r>
              <a:rPr lang="en-US" sz="1200" dirty="0" smtClean="0">
                <a:solidFill>
                  <a:schemeClr val="bg1"/>
                </a:solidFill>
              </a:rPr>
              <a:t>Source: </a:t>
            </a:r>
            <a:r>
              <a:rPr lang="en-US" sz="1200" i="1" dirty="0" smtClean="0">
                <a:solidFill>
                  <a:schemeClr val="bg1"/>
                </a:solidFill>
              </a:rPr>
              <a:t>Please </a:t>
            </a:r>
            <a:r>
              <a:rPr lang="en-US" sz="1200" i="1" dirty="0" smtClean="0">
                <a:solidFill>
                  <a:schemeClr val="bg1"/>
                </a:solidFill>
              </a:rPr>
              <a:t>Don’t Feed the Interns</a:t>
            </a:r>
            <a:r>
              <a:rPr lang="en-US" sz="1200" dirty="0" smtClean="0">
                <a:solidFill>
                  <a:schemeClr val="bg1"/>
                </a:solidFill>
              </a:rPr>
              <a:t> (2013) by Jackie Whiting. </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 name="Picture 10" descr="Intern Labor Rights T shirts.jpg"/>
          <p:cNvPicPr>
            <a:picLocks noChangeAspect="1"/>
          </p:cNvPicPr>
          <p:nvPr/>
        </p:nvPicPr>
        <p:blipFill>
          <a:blip r:embed="rId3"/>
          <a:stretch>
            <a:fillRect/>
          </a:stretch>
        </p:blipFill>
        <p:spPr>
          <a:xfrm>
            <a:off x="4529167" y="0"/>
            <a:ext cx="4691033" cy="3503615"/>
          </a:xfrm>
          <a:prstGeom prst="rect">
            <a:avLst/>
          </a:prstGeom>
        </p:spPr>
      </p:pic>
      <p:pic>
        <p:nvPicPr>
          <p:cNvPr id="4" name="Picture 3" descr="Intern:Sandwich protest 17 July Brussels.png"/>
          <p:cNvPicPr>
            <a:picLocks noChangeAspect="1"/>
          </p:cNvPicPr>
          <p:nvPr/>
        </p:nvPicPr>
        <p:blipFill>
          <a:blip r:embed="rId4"/>
          <a:srcRect l="423" r="17326"/>
          <a:stretch>
            <a:fillRect/>
          </a:stretch>
        </p:blipFill>
        <p:spPr>
          <a:xfrm>
            <a:off x="3696066" y="3505200"/>
            <a:ext cx="5495894" cy="3430585"/>
          </a:xfrm>
          <a:prstGeom prst="rect">
            <a:avLst/>
          </a:prstGeom>
        </p:spPr>
      </p:pic>
      <p:pic>
        <p:nvPicPr>
          <p:cNvPr id="5" name="Picture 4" descr="Pay Your Interns June 21 New York.jpg"/>
          <p:cNvPicPr>
            <a:picLocks noChangeAspect="1"/>
          </p:cNvPicPr>
          <p:nvPr/>
        </p:nvPicPr>
        <p:blipFill>
          <a:blip r:embed="rId5">
            <a:lum bright="20000" contrast="30000"/>
          </a:blip>
          <a:stretch>
            <a:fillRect/>
          </a:stretch>
        </p:blipFill>
        <p:spPr>
          <a:xfrm>
            <a:off x="-23288" y="0"/>
            <a:ext cx="4671487" cy="3503615"/>
          </a:xfrm>
          <a:prstGeom prst="rect">
            <a:avLst/>
          </a:prstGeom>
        </p:spPr>
      </p:pic>
      <p:pic>
        <p:nvPicPr>
          <p:cNvPr id="6" name="Picture 5" descr="Unpaid interns v. Fox Searchlight.png"/>
          <p:cNvPicPr>
            <a:picLocks noChangeAspect="1"/>
          </p:cNvPicPr>
          <p:nvPr/>
        </p:nvPicPr>
        <p:blipFill>
          <a:blip r:embed="rId6"/>
          <a:stretch>
            <a:fillRect/>
          </a:stretch>
        </p:blipFill>
        <p:spPr>
          <a:xfrm>
            <a:off x="-23287" y="3503615"/>
            <a:ext cx="4063412" cy="343058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Screen Shot 2013-07-29 at 12.30.55 PM.png"/>
          <p:cNvPicPr>
            <a:picLocks noChangeAspect="1"/>
          </p:cNvPicPr>
          <p:nvPr/>
        </p:nvPicPr>
        <p:blipFill>
          <a:blip r:embed="rId3"/>
          <a:srcRect l="13189" t="15118" r="11811" b="3150"/>
          <a:stretch>
            <a:fillRect/>
          </a:stretch>
        </p:blipFill>
        <p:spPr>
          <a:xfrm>
            <a:off x="57669" y="364499"/>
            <a:ext cx="9086331" cy="6188701"/>
          </a:xfrm>
          <a:prstGeom prst="rect">
            <a:avLst/>
          </a:prstGeom>
        </p:spPr>
      </p:pic>
      <p:sp>
        <p:nvSpPr>
          <p:cNvPr id="3" name="TextBox 2"/>
          <p:cNvSpPr txBox="1"/>
          <p:nvPr/>
        </p:nvSpPr>
        <p:spPr>
          <a:xfrm>
            <a:off x="2514600" y="6581001"/>
            <a:ext cx="6629400" cy="276999"/>
          </a:xfrm>
          <a:prstGeom prst="rect">
            <a:avLst/>
          </a:prstGeom>
          <a:noFill/>
        </p:spPr>
        <p:txBody>
          <a:bodyPr wrap="square" rtlCol="0">
            <a:spAutoFit/>
          </a:bodyPr>
          <a:lstStyle/>
          <a:p>
            <a:r>
              <a:rPr lang="en-US" sz="1200" dirty="0" smtClean="0">
                <a:solidFill>
                  <a:schemeClr val="tx1">
                    <a:lumMod val="50000"/>
                    <a:lumOff val="50000"/>
                  </a:schemeClr>
                </a:solidFill>
              </a:rPr>
              <a:t>Source: http://www.socialrabbit.net/wp-content/uploads/2010/07/SMH-Intern-article-August-2011.pdf</a:t>
            </a:r>
            <a:endParaRPr lang="en-US" sz="1200" dirty="0">
              <a:solidFill>
                <a:schemeClr val="tx1">
                  <a:lumMod val="50000"/>
                  <a:lumOff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Unpaid Interns 8 May New York.jpg"/>
          <p:cNvPicPr>
            <a:picLocks noChangeAspect="1"/>
          </p:cNvPicPr>
          <p:nvPr/>
        </p:nvPicPr>
        <p:blipFill>
          <a:blip r:embed="rId3"/>
          <a:srcRect/>
          <a:stretch>
            <a:fillRect/>
          </a:stretch>
        </p:blipFill>
        <p:spPr>
          <a:xfrm>
            <a:off x="-25400" y="0"/>
            <a:ext cx="9245600" cy="693413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PR-20130619-InternMag-TEST_72D9603.JPG"/>
          <p:cNvPicPr>
            <a:picLocks noChangeAspect="1"/>
          </p:cNvPicPr>
          <p:nvPr/>
        </p:nvPicPr>
        <p:blipFill>
          <a:blip r:embed="rId3"/>
          <a:srcRect l="631" r="631"/>
          <a:stretch>
            <a:fillRect/>
          </a:stretch>
        </p:blipFill>
        <p:spPr>
          <a:xfrm>
            <a:off x="-243267" y="-54163"/>
            <a:ext cx="9630558" cy="696632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1578</TotalTime>
  <Words>1167</Words>
  <Application>Microsoft Macintosh PowerPoint</Application>
  <PresentationFormat>On-screen Show (4:3)</PresentationFormat>
  <Paragraphs>48</Paragraphs>
  <Slides>20</Slides>
  <Notes>20</Notes>
  <HiddenSlides>0</HiddenSlides>
  <MMClips>0</MMClips>
  <ScaleCrop>false</ScaleCrop>
  <HeadingPairs>
    <vt:vector size="4" baseType="variant">
      <vt:variant>
        <vt:lpstr>Design Template</vt:lpstr>
      </vt:variant>
      <vt:variant>
        <vt:i4>1</vt:i4>
      </vt:variant>
      <vt:variant>
        <vt:lpstr>Slide Titles</vt:lpstr>
      </vt:variant>
      <vt:variant>
        <vt:i4>20</vt:i4>
      </vt:variant>
    </vt:vector>
  </HeadingPairs>
  <TitlesOfParts>
    <vt:vector size="2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Company>University of Melbourne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Colleen Chen</dc:creator>
  <cp:lastModifiedBy>Colleen Chen</cp:lastModifiedBy>
  <cp:revision>83</cp:revision>
  <dcterms:created xsi:type="dcterms:W3CDTF">2013-07-31T06:26:08Z</dcterms:created>
  <dcterms:modified xsi:type="dcterms:W3CDTF">2013-07-31T06:54:03Z</dcterms:modified>
</cp:coreProperties>
</file>